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</p:sldMasterIdLst>
  <p:notesMasterIdLst>
    <p:notesMasterId r:id="rId29"/>
  </p:notesMasterIdLst>
  <p:sldIdLst>
    <p:sldId id="311" r:id="rId5"/>
    <p:sldId id="299" r:id="rId6"/>
    <p:sldId id="310" r:id="rId7"/>
    <p:sldId id="272" r:id="rId8"/>
    <p:sldId id="309" r:id="rId9"/>
    <p:sldId id="276" r:id="rId10"/>
    <p:sldId id="308" r:id="rId11"/>
    <p:sldId id="277" r:id="rId12"/>
    <p:sldId id="307" r:id="rId13"/>
    <p:sldId id="278" r:id="rId14"/>
    <p:sldId id="306" r:id="rId15"/>
    <p:sldId id="279" r:id="rId16"/>
    <p:sldId id="305" r:id="rId17"/>
    <p:sldId id="280" r:id="rId18"/>
    <p:sldId id="304" r:id="rId19"/>
    <p:sldId id="282" r:id="rId20"/>
    <p:sldId id="303" r:id="rId21"/>
    <p:sldId id="281" r:id="rId22"/>
    <p:sldId id="302" r:id="rId23"/>
    <p:sldId id="283" r:id="rId24"/>
    <p:sldId id="301" r:id="rId25"/>
    <p:sldId id="284" r:id="rId26"/>
    <p:sldId id="300" r:id="rId27"/>
    <p:sldId id="285" r:id="rId2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FF"/>
    <a:srgbClr val="00DAFF"/>
    <a:srgbClr val="E18000"/>
    <a:srgbClr val="FFC100"/>
    <a:srgbClr val="FFFFFF"/>
    <a:srgbClr val="EAEAE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1543" autoAdjust="0"/>
  </p:normalViewPr>
  <p:slideViewPr>
    <p:cSldViewPr>
      <p:cViewPr varScale="1">
        <p:scale>
          <a:sx n="71" d="100"/>
          <a:sy n="71" d="100"/>
        </p:scale>
        <p:origin x="-20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A131D-11DC-4653-9F7A-F647E360AD1F}" type="datetimeFigureOut">
              <a:rPr lang="nb-NO" smtClean="0"/>
              <a:t>07.03.16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D195-5CC4-486B-9DE5-C56163E5C4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396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Our </a:t>
            </a:r>
            <a:r>
              <a:rPr lang="nb-NO" dirty="0" err="1" smtClean="0"/>
              <a:t>three</a:t>
            </a:r>
            <a:r>
              <a:rPr lang="nb-NO" dirty="0" smtClean="0"/>
              <a:t> </a:t>
            </a:r>
            <a:r>
              <a:rPr lang="nb-NO" dirty="0" err="1" smtClean="0"/>
              <a:t>pillars-the</a:t>
            </a:r>
            <a:r>
              <a:rPr lang="nb-NO" dirty="0" smtClean="0"/>
              <a:t> brand </a:t>
            </a:r>
            <a:r>
              <a:rPr lang="nb-NO" dirty="0" err="1" smtClean="0"/>
              <a:t>equity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D195-5CC4-486B-9DE5-C56163E5C4C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4964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One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respect</a:t>
            </a:r>
            <a:r>
              <a:rPr lang="nb-NO" dirty="0" smtClean="0"/>
              <a:t> and </a:t>
            </a:r>
            <a:r>
              <a:rPr lang="nb-NO" dirty="0" err="1" smtClean="0"/>
              <a:t>admire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D195-5CC4-486B-9DE5-C56163E5C4C5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2343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some extent, it’s a mission; it’s how the company creates and delivers value. Also, it’s the feeling the company conveys to its stakeholders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strong brand promise is one that connects your purpose, your positioning, your strategy, your people and your customer experience. It enables you to deliver your brand in a way that connects emotionally with your customers and differentiates your brand.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D195-5CC4-486B-9DE5-C56163E5C4C5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287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ONLY USE ONCE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720000"/>
            <a:ext cx="7772400" cy="1470025"/>
          </a:xfrm>
        </p:spPr>
        <p:txBody>
          <a:bodyPr lIns="0" tIns="0" rIns="0" bIns="0"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376000"/>
            <a:ext cx="7786742" cy="128588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EAEAE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subtitle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1DA3-A71A-40E0-858B-B6E5A312C022}" type="datetimeFigureOut">
              <a:rPr lang="nb-NO" smtClean="0"/>
              <a:pPr/>
              <a:t>07.03.16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FDC2-7282-4544-9AE8-F4B0A113FF7D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Picture 8" descr="ppt_mal_eff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7" r="1631" b="8648"/>
          <a:stretch>
            <a:fillRect/>
          </a:stretch>
        </p:blipFill>
        <p:spPr>
          <a:xfrm>
            <a:off x="0" y="5310000"/>
            <a:ext cx="9144000" cy="154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1DA3-A71A-40E0-858B-B6E5A312C022}" type="datetimeFigureOut">
              <a:rPr lang="nb-NO" smtClean="0"/>
              <a:pPr/>
              <a:t>07.03.16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FDC2-7282-4544-9AE8-F4B0A113FF7D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27584" y="404664"/>
            <a:ext cx="7941568" cy="759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39552" y="404664"/>
            <a:ext cx="8208912" cy="0"/>
          </a:xfrm>
          <a:prstGeom prst="line">
            <a:avLst/>
          </a:prstGeom>
          <a:ln w="889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9552" y="1196752"/>
            <a:ext cx="8208912" cy="0"/>
          </a:xfrm>
          <a:prstGeom prst="line">
            <a:avLst/>
          </a:prstGeom>
          <a:ln w="889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picture with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5000"/>
              <a:buFont typeface="Arial" pitchFamily="34" charset="0"/>
              <a:buChar char="•"/>
              <a:tabLst/>
              <a:defRPr/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39552" y="1196752"/>
            <a:ext cx="8208912" cy="0"/>
          </a:xfrm>
          <a:prstGeom prst="line">
            <a:avLst/>
          </a:prstGeom>
          <a:ln w="889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584" y="404664"/>
            <a:ext cx="7941568" cy="75913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1DA3-A71A-40E0-858B-B6E5A312C022}" type="datetimeFigureOut">
              <a:rPr lang="nb-NO" smtClean="0"/>
              <a:pPr/>
              <a:t>07.03.16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FDC2-7282-4544-9AE8-F4B0A113FF7D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9552" y="404664"/>
            <a:ext cx="8208912" cy="0"/>
          </a:xfrm>
          <a:prstGeom prst="line">
            <a:avLst/>
          </a:prstGeom>
          <a:ln w="889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>
          <a:xfrm>
            <a:off x="539552" y="1196752"/>
            <a:ext cx="8208912" cy="0"/>
          </a:xfrm>
          <a:prstGeom prst="line">
            <a:avLst/>
          </a:prstGeom>
          <a:ln w="889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"/>
          <p:cNvCxnSpPr/>
          <p:nvPr userDrawn="1"/>
        </p:nvCxnSpPr>
        <p:spPr>
          <a:xfrm>
            <a:off x="539552" y="404664"/>
            <a:ext cx="8208912" cy="0"/>
          </a:xfrm>
          <a:prstGeom prst="line">
            <a:avLst/>
          </a:prstGeom>
          <a:ln w="889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48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gray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1DA3-A71A-40E0-858B-B6E5A312C022}" type="datetimeFigureOut">
              <a:rPr lang="nb-NO" smtClean="0"/>
              <a:pPr/>
              <a:t>07.03.16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FDC2-7282-4544-9AE8-F4B0A113FF7D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27584" y="404664"/>
            <a:ext cx="7941568" cy="759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7144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27584" y="404664"/>
            <a:ext cx="7941568" cy="759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9552" y="404664"/>
            <a:ext cx="8208912" cy="0"/>
          </a:xfrm>
          <a:prstGeom prst="line">
            <a:avLst/>
          </a:prstGeom>
          <a:ln w="889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39552" y="1196752"/>
            <a:ext cx="8208912" cy="0"/>
          </a:xfrm>
          <a:prstGeom prst="line">
            <a:avLst/>
          </a:prstGeom>
          <a:ln w="889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73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669600"/>
            <a:ext cx="8229600" cy="75913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500174"/>
            <a:ext cx="8229600" cy="46434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502442"/>
            <a:ext cx="960166" cy="2206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7A871DA3-A71A-40E0-858B-B6E5A312C022}" type="datetimeFigureOut">
              <a:rPr lang="nb-NO" smtClean="0"/>
              <a:pPr/>
              <a:t>07.03.16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00834"/>
            <a:ext cx="4572032" cy="2206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7950" y="6502442"/>
            <a:ext cx="357190" cy="2206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FAE2FDC2-7282-4544-9AE8-F4B0A113FF7D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327" y="6227287"/>
            <a:ext cx="2548133" cy="4297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81" r:id="rId3"/>
    <p:sldLayoutId id="2147483782" r:id="rId4"/>
    <p:sldLayoutId id="2147483785" r:id="rId5"/>
  </p:sldLayoutIdLst>
  <p:txStyles>
    <p:titleStyle>
      <a:lvl1pPr algn="l" defTabSz="914400" rtl="0" eaLnBrk="1" latinLnBrk="0" hangingPunct="1">
        <a:spcBef>
          <a:spcPct val="0"/>
        </a:spcBef>
        <a:buNone/>
        <a:defRPr lang="nb-NO" sz="2800" b="1" kern="1200" cap="all" baseline="0" noProof="0" dirty="0">
          <a:solidFill>
            <a:srgbClr val="0080C5"/>
          </a:solidFill>
          <a:latin typeface="Arial" pitchFamily="34" charset="0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ct val="20000"/>
        </a:spcBef>
        <a:buSzPct val="125000"/>
        <a:buFont typeface="Arial" pitchFamily="34" charset="0"/>
        <a:buChar char="•"/>
        <a:defRPr lang="en-US" sz="1800" kern="1200" dirty="0" smtClean="0">
          <a:solidFill>
            <a:srgbClr val="002060"/>
          </a:solidFill>
          <a:latin typeface="Arial" pitchFamily="34" charset="0"/>
          <a:ea typeface="+mn-ea"/>
          <a:cs typeface="+mn-cs"/>
        </a:defRPr>
      </a:lvl1pPr>
      <a:lvl2pPr marL="539750" indent="-187325" algn="l" defTabSz="914400" rtl="0" eaLnBrk="1" latinLnBrk="0" hangingPunct="1">
        <a:spcBef>
          <a:spcPct val="20000"/>
        </a:spcBef>
        <a:buSzPct val="125000"/>
        <a:buFont typeface="Arial" pitchFamily="34" charset="0"/>
        <a:buChar char="–"/>
        <a:defRPr lang="en-US" sz="1600" kern="1200" dirty="0" smtClean="0">
          <a:solidFill>
            <a:srgbClr val="002060"/>
          </a:solidFill>
          <a:latin typeface="Arial" pitchFamily="34" charset="0"/>
          <a:ea typeface="+mn-ea"/>
          <a:cs typeface="+mn-cs"/>
        </a:defRPr>
      </a:lvl2pPr>
      <a:lvl3pPr marL="989013" indent="-179388" algn="l" defTabSz="914400" rtl="0" eaLnBrk="1" latinLnBrk="0" hangingPunct="1">
        <a:spcBef>
          <a:spcPct val="20000"/>
        </a:spcBef>
        <a:buSzPct val="125000"/>
        <a:buFont typeface="Arial" pitchFamily="34" charset="0"/>
        <a:buChar char="•"/>
        <a:defRPr lang="en-US" sz="1400" kern="1200" dirty="0" smtClean="0">
          <a:solidFill>
            <a:srgbClr val="002060"/>
          </a:solidFill>
          <a:latin typeface="Arial" pitchFamily="34" charset="0"/>
          <a:ea typeface="+mn-ea"/>
          <a:cs typeface="+mn-cs"/>
        </a:defRPr>
      </a:lvl3pPr>
      <a:lvl4pPr marL="1258888" indent="-179388" algn="l" defTabSz="914400" rtl="0" eaLnBrk="1" latinLnBrk="0" hangingPunct="1">
        <a:spcBef>
          <a:spcPct val="20000"/>
        </a:spcBef>
        <a:buSzPct val="125000"/>
        <a:buFont typeface="Arial" pitchFamily="34" charset="0"/>
        <a:buChar char="–"/>
        <a:defRPr lang="en-US" sz="1200" kern="1200" dirty="0" smtClean="0">
          <a:solidFill>
            <a:srgbClr val="002060"/>
          </a:solidFill>
          <a:latin typeface="Arial" pitchFamily="34" charset="0"/>
          <a:ea typeface="+mn-ea"/>
          <a:cs typeface="+mn-cs"/>
        </a:defRPr>
      </a:lvl4pPr>
      <a:lvl5pPr marL="1701800" indent="-171450" algn="l" defTabSz="914400" rtl="0" eaLnBrk="1" latinLnBrk="0" hangingPunct="1">
        <a:spcBef>
          <a:spcPct val="20000"/>
        </a:spcBef>
        <a:buSzPct val="125000"/>
        <a:buFont typeface="Arial" pitchFamily="34" charset="0"/>
        <a:buChar char="»"/>
        <a:defRPr lang="nb-NO" sz="1200" kern="1200" dirty="0">
          <a:solidFill>
            <a:srgbClr val="002060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764704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719180"/>
            <a:ext cx="7786742" cy="1717932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2800" dirty="0" smtClean="0"/>
              <a:t>Positioning Pyramid - B2C</a:t>
            </a:r>
            <a:br>
              <a:rPr lang="en-GB" sz="2800" dirty="0" smtClean="0"/>
            </a:br>
            <a:r>
              <a:rPr lang="en-GB" sz="2800" dirty="0" smtClean="0"/>
              <a:t>Seafood/species from Norway</a:t>
            </a:r>
            <a:br>
              <a:rPr lang="en-GB" sz="2800" dirty="0" smtClean="0"/>
            </a:br>
            <a:endParaRPr lang="en-GB" sz="2800" dirty="0"/>
          </a:p>
          <a:p>
            <a:pPr algn="l"/>
            <a:r>
              <a:rPr lang="en-GB" sz="2800" dirty="0" smtClean="0"/>
              <a:t>Blank version for filling in (English)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8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tt linje 28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1115616" y="1196752"/>
            <a:ext cx="7632848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956376" cy="759136"/>
          </a:xfrm>
        </p:spPr>
        <p:txBody>
          <a:bodyPr>
            <a:normAutofit fontScale="90000"/>
          </a:bodyPr>
          <a:lstStyle/>
          <a:p>
            <a:r>
              <a:rPr lang="nb-NO" sz="6700" dirty="0">
                <a:solidFill>
                  <a:schemeClr val="accent1"/>
                </a:solidFill>
              </a:rPr>
              <a:t>I</a:t>
            </a:r>
            <a:r>
              <a:rPr lang="nb-NO" sz="2400" dirty="0" smtClean="0"/>
              <a:t>nsight</a:t>
            </a:r>
            <a:endParaRPr lang="nb-NO" sz="2700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57748" y="1636265"/>
            <a:ext cx="4536056" cy="408279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Tx/>
              <a:buNone/>
              <a:defRPr/>
            </a:pP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GB" sz="1600" i="1" dirty="0" smtClean="0">
                <a:solidFill>
                  <a:schemeClr val="accent1">
                    <a:lumMod val="75000"/>
                  </a:schemeClr>
                </a:solidFill>
              </a:rPr>
              <a:t>nsight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</a:rPr>
              <a:t> – Target Group A:</a:t>
            </a:r>
            <a:r>
              <a:rPr lang="en-GB" sz="1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GB" sz="16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s-IS" sz="1600" i="1" dirty="0" smtClean="0">
                <a:solidFill>
                  <a:schemeClr val="tx1"/>
                </a:solidFill>
              </a:rPr>
              <a:t>…..</a:t>
            </a:r>
            <a:endParaRPr lang="en-GB" sz="1600" i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SzTx/>
              <a:buNone/>
              <a:defRPr/>
            </a:pPr>
            <a:endParaRPr lang="en-GB" sz="1600" i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SzTx/>
              <a:buNone/>
              <a:defRPr/>
            </a:pPr>
            <a:endParaRPr lang="en-GB" sz="1600" i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SzTx/>
              <a:buNone/>
              <a:defRPr/>
            </a:pPr>
            <a:r>
              <a:rPr lang="en-GB" b="1" i="1" dirty="0" smtClean="0">
                <a:solidFill>
                  <a:srgbClr val="00416A"/>
                </a:solidFill>
              </a:rPr>
              <a:t>I</a:t>
            </a:r>
            <a:r>
              <a:rPr lang="en-GB" sz="1600" i="1" dirty="0" smtClean="0">
                <a:solidFill>
                  <a:srgbClr val="00416A"/>
                </a:solidFill>
              </a:rPr>
              <a:t>nsight</a:t>
            </a:r>
            <a:r>
              <a:rPr lang="en-GB" sz="1600" b="1" i="1" dirty="0" smtClean="0">
                <a:solidFill>
                  <a:srgbClr val="00416A"/>
                </a:solidFill>
              </a:rPr>
              <a:t> – Target Group B: </a:t>
            </a:r>
            <a:r>
              <a:rPr lang="en-GB" sz="1600" i="1" dirty="0" smtClean="0">
                <a:solidFill>
                  <a:schemeClr val="tx1"/>
                </a:solidFill>
              </a:rPr>
              <a:t/>
            </a:r>
            <a:br>
              <a:rPr lang="en-GB" sz="1600" i="1" dirty="0" smtClean="0">
                <a:solidFill>
                  <a:schemeClr val="tx1"/>
                </a:solidFill>
              </a:rPr>
            </a:br>
            <a:r>
              <a:rPr lang="is-IS" sz="1600" i="1" dirty="0" smtClean="0">
                <a:solidFill>
                  <a:schemeClr val="tx1"/>
                </a:solidFill>
              </a:rPr>
              <a:t>….</a:t>
            </a:r>
            <a:endParaRPr lang="en-GB" sz="1600" i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SzTx/>
              <a:buNone/>
              <a:defRPr/>
            </a:pPr>
            <a:endParaRPr lang="nb-NO" sz="1600" i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SzTx/>
              <a:buNone/>
              <a:defRPr/>
            </a:pPr>
            <a:endParaRPr lang="nb-NO" sz="1600" i="1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4047455"/>
            <a:ext cx="3367746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5"/>
          <a:stretch/>
        </p:blipFill>
        <p:spPr bwMode="auto">
          <a:xfrm>
            <a:off x="5292080" y="1402639"/>
            <a:ext cx="3456384" cy="260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Bilde 12" descr="posisjonering 5 førs stor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3" r="17905"/>
          <a:stretch/>
        </p:blipFill>
        <p:spPr>
          <a:xfrm>
            <a:off x="98778" y="188640"/>
            <a:ext cx="1106900" cy="1159593"/>
          </a:xfrm>
          <a:prstGeom prst="rect">
            <a:avLst/>
          </a:prstGeom>
        </p:spPr>
      </p:pic>
      <p:sp>
        <p:nvSpPr>
          <p:cNvPr id="11" name="TekstSylinder 7"/>
          <p:cNvSpPr txBox="1">
            <a:spLocks noChangeArrowheads="1"/>
          </p:cNvSpPr>
          <p:nvPr/>
        </p:nvSpPr>
        <p:spPr bwMode="auto">
          <a:xfrm>
            <a:off x="467544" y="5805264"/>
            <a:ext cx="28803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err="1">
                <a:latin typeface="Calibri"/>
                <a:cs typeface="Calibri"/>
              </a:rPr>
              <a:t>Which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insights</a:t>
            </a:r>
            <a:r>
              <a:rPr lang="nb-NO" sz="1400" i="1" dirty="0">
                <a:latin typeface="Calibri"/>
                <a:cs typeface="Calibri"/>
              </a:rPr>
              <a:t> do </a:t>
            </a:r>
            <a:r>
              <a:rPr lang="nb-NO" sz="1400" i="1" dirty="0" err="1">
                <a:latin typeface="Calibri"/>
                <a:cs typeface="Calibri"/>
              </a:rPr>
              <a:t>we</a:t>
            </a:r>
            <a:r>
              <a:rPr lang="nb-NO" sz="1400" i="1" dirty="0">
                <a:latin typeface="Calibri"/>
                <a:cs typeface="Calibri"/>
              </a:rPr>
              <a:t> have </a:t>
            </a:r>
            <a:r>
              <a:rPr lang="nb-NO" sz="1400" i="1" dirty="0" err="1">
                <a:latin typeface="Calibri"/>
                <a:cs typeface="Calibri"/>
              </a:rPr>
              <a:t>about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target </a:t>
            </a:r>
            <a:r>
              <a:rPr lang="nb-NO" sz="1400" i="1" dirty="0" err="1" smtClean="0">
                <a:latin typeface="Calibri"/>
                <a:cs typeface="Calibri"/>
              </a:rPr>
              <a:t>groups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>
                <a:latin typeface="Calibri"/>
                <a:cs typeface="Calibri"/>
              </a:rPr>
              <a:t>in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most </a:t>
            </a:r>
            <a:r>
              <a:rPr lang="nb-NO" sz="1400" i="1" dirty="0" err="1">
                <a:latin typeface="Calibri"/>
                <a:cs typeface="Calibri"/>
              </a:rPr>
              <a:t>important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purchase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>
                <a:latin typeface="Calibri"/>
                <a:cs typeface="Calibri"/>
              </a:rPr>
              <a:t>and </a:t>
            </a:r>
            <a:r>
              <a:rPr lang="nb-NO" sz="1400" i="1" dirty="0" err="1" smtClean="0">
                <a:latin typeface="Calibri"/>
                <a:cs typeface="Calibri"/>
              </a:rPr>
              <a:t>consumption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situations</a:t>
            </a:r>
            <a:r>
              <a:rPr lang="nb-NO" sz="1400" i="1" dirty="0" smtClean="0">
                <a:latin typeface="Calibri"/>
                <a:cs typeface="Calibri"/>
              </a:rPr>
              <a:t>?</a:t>
            </a:r>
            <a:endParaRPr lang="nb-NO" sz="1400" i="1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14" name="TekstSylinder 11"/>
          <p:cNvSpPr txBox="1"/>
          <p:nvPr/>
        </p:nvSpPr>
        <p:spPr>
          <a:xfrm flipH="1">
            <a:off x="467544" y="551723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>
                <a:solidFill>
                  <a:srgbClr val="00416A"/>
                </a:solidFill>
              </a:rPr>
              <a:t>Insights</a:t>
            </a:r>
            <a:endParaRPr lang="nb-NO" sz="1400" b="1" dirty="0">
              <a:solidFill>
                <a:srgbClr val="00416A"/>
              </a:solidFill>
            </a:endParaRP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5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posisjonering 5 før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64"/>
          <a:stretch/>
        </p:blipFill>
        <p:spPr>
          <a:xfrm>
            <a:off x="3697108" y="1340555"/>
            <a:ext cx="5023557" cy="5676720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 flipH="1">
            <a:off x="1331640" y="1916832"/>
            <a:ext cx="2304256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759136"/>
          </a:xfrm>
        </p:spPr>
        <p:txBody>
          <a:bodyPr/>
          <a:lstStyle/>
          <a:p>
            <a:r>
              <a:rPr lang="nb-NO" dirty="0"/>
              <a:t>”</a:t>
            </a:r>
            <a:r>
              <a:rPr lang="nb-NO" dirty="0" err="1"/>
              <a:t>Positioning</a:t>
            </a:r>
            <a:r>
              <a:rPr lang="nb-NO" dirty="0"/>
              <a:t> </a:t>
            </a:r>
            <a:r>
              <a:rPr lang="nb-NO" dirty="0" err="1"/>
              <a:t>pyramid</a:t>
            </a:r>
            <a:r>
              <a:rPr lang="nb-NO" dirty="0"/>
              <a:t>” B2C </a:t>
            </a:r>
            <a:endParaRPr lang="nb-NO" sz="1800" dirty="0"/>
          </a:p>
        </p:txBody>
      </p:sp>
      <p:cxnSp>
        <p:nvCxnSpPr>
          <p:cNvPr id="54" name="Rett linje 53"/>
          <p:cNvCxnSpPr/>
          <p:nvPr/>
        </p:nvCxnSpPr>
        <p:spPr>
          <a:xfrm>
            <a:off x="539552" y="404664"/>
            <a:ext cx="8208912" cy="0"/>
          </a:xfrm>
          <a:prstGeom prst="line">
            <a:avLst/>
          </a:prstGeom>
          <a:ln w="5715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Sylinder 7"/>
          <p:cNvSpPr txBox="1">
            <a:spLocks noChangeArrowheads="1"/>
          </p:cNvSpPr>
          <p:nvPr/>
        </p:nvSpPr>
        <p:spPr bwMode="auto">
          <a:xfrm>
            <a:off x="539552" y="1988840"/>
            <a:ext cx="30243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are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most </a:t>
            </a:r>
            <a:r>
              <a:rPr lang="nb-NO" sz="1400" i="1" dirty="0" err="1">
                <a:latin typeface="Calibri"/>
                <a:cs typeface="Calibri"/>
              </a:rPr>
              <a:t>important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needs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of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consumer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connected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with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 from Norway?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cxnSp>
        <p:nvCxnSpPr>
          <p:cNvPr id="6" name="Rett linje 5"/>
          <p:cNvCxnSpPr/>
          <p:nvPr/>
        </p:nvCxnSpPr>
        <p:spPr>
          <a:xfrm>
            <a:off x="3635896" y="1916832"/>
            <a:ext cx="864096" cy="2448272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 flipH="1">
            <a:off x="539552" y="170080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>
                <a:solidFill>
                  <a:srgbClr val="00416A"/>
                </a:solidFill>
              </a:rPr>
              <a:t>Needs</a:t>
            </a:r>
            <a:endParaRPr lang="nb-NO" sz="1400" b="1" dirty="0">
              <a:solidFill>
                <a:srgbClr val="00416A"/>
              </a:solidFill>
            </a:endParaRP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96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tt linje 28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1115616" y="1196752"/>
            <a:ext cx="7632848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956376" cy="759136"/>
          </a:xfrm>
        </p:spPr>
        <p:txBody>
          <a:bodyPr>
            <a:normAutofit fontScale="90000"/>
          </a:bodyPr>
          <a:lstStyle/>
          <a:p>
            <a:r>
              <a:rPr lang="nb-NO" sz="6700" dirty="0" err="1">
                <a:solidFill>
                  <a:schemeClr val="accent1"/>
                </a:solidFill>
              </a:rPr>
              <a:t>N</a:t>
            </a:r>
            <a:r>
              <a:rPr lang="nb-NO" sz="2400" dirty="0" err="1" smtClean="0"/>
              <a:t>eeds</a:t>
            </a:r>
            <a:endParaRPr lang="nb-NO" sz="2700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40000" y="1500174"/>
            <a:ext cx="8229600" cy="464347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Tx/>
              <a:buNone/>
              <a:defRPr/>
            </a:pPr>
            <a:r>
              <a:rPr lang="en-GB" sz="2000" b="1" dirty="0" smtClean="0"/>
              <a:t>Target Group </a:t>
            </a:r>
            <a:r>
              <a:rPr lang="en-GB" b="1" dirty="0" smtClean="0"/>
              <a:t>needs:</a:t>
            </a:r>
          </a:p>
          <a:p>
            <a:pPr marL="0" indent="0">
              <a:spcBef>
                <a:spcPts val="0"/>
              </a:spcBef>
              <a:buSzTx/>
              <a:buNone/>
              <a:defRPr/>
            </a:pPr>
            <a:r>
              <a:rPr lang="en-GB" sz="1400" b="1" dirty="0" smtClean="0">
                <a:solidFill>
                  <a:schemeClr val="accent3">
                    <a:lumMod val="75000"/>
                  </a:schemeClr>
                </a:solidFill>
              </a:rPr>
              <a:t>Emotional</a:t>
            </a:r>
            <a:r>
              <a:rPr lang="en-GB" dirty="0" smtClean="0"/>
              <a:t>: </a:t>
            </a:r>
            <a:r>
              <a:rPr lang="is-IS" dirty="0" smtClean="0"/>
              <a:t>…</a:t>
            </a:r>
            <a:br>
              <a:rPr lang="is-IS" dirty="0" smtClean="0"/>
            </a:br>
            <a:r>
              <a:rPr lang="en-GB" sz="1400" b="1" dirty="0" smtClean="0">
                <a:solidFill>
                  <a:srgbClr val="851F15"/>
                </a:solidFill>
              </a:rPr>
              <a:t>Sensory</a:t>
            </a:r>
            <a:r>
              <a:rPr lang="en-GB" dirty="0" smtClean="0"/>
              <a:t>: </a:t>
            </a:r>
            <a:r>
              <a:rPr lang="is-IS" dirty="0" smtClean="0"/>
              <a:t>…</a:t>
            </a:r>
            <a:r>
              <a:rPr lang="en-GB" dirty="0" smtClean="0"/>
              <a:t>. </a:t>
            </a:r>
            <a:br>
              <a:rPr lang="en-GB" dirty="0" smtClean="0"/>
            </a:br>
            <a:r>
              <a:rPr lang="en-GB" sz="1400" b="1" dirty="0" smtClean="0">
                <a:solidFill>
                  <a:srgbClr val="851F15"/>
                </a:solidFill>
              </a:rPr>
              <a:t>Functional</a:t>
            </a:r>
            <a:r>
              <a:rPr lang="en-GB" dirty="0" smtClean="0"/>
              <a:t>: </a:t>
            </a:r>
            <a:r>
              <a:rPr lang="is-IS" dirty="0" smtClean="0"/>
              <a:t>….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pPr marL="0" indent="0">
              <a:spcBef>
                <a:spcPts val="0"/>
              </a:spcBef>
              <a:buSzTx/>
              <a:buNone/>
              <a:defRPr/>
            </a:pPr>
            <a:endParaRPr lang="nb-NO" dirty="0"/>
          </a:p>
        </p:txBody>
      </p:sp>
      <p:pic>
        <p:nvPicPr>
          <p:cNvPr id="12" name="Bilde 11" descr="posisjonering 5 før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0" r="-1042"/>
          <a:stretch/>
        </p:blipFill>
        <p:spPr>
          <a:xfrm>
            <a:off x="98778" y="188640"/>
            <a:ext cx="1106900" cy="1159593"/>
          </a:xfrm>
          <a:prstGeom prst="rect">
            <a:avLst/>
          </a:prstGeom>
        </p:spPr>
      </p:pic>
      <p:sp>
        <p:nvSpPr>
          <p:cNvPr id="9" name="TekstSylinder 7"/>
          <p:cNvSpPr txBox="1">
            <a:spLocks noChangeArrowheads="1"/>
          </p:cNvSpPr>
          <p:nvPr/>
        </p:nvSpPr>
        <p:spPr bwMode="auto">
          <a:xfrm>
            <a:off x="35496" y="6146720"/>
            <a:ext cx="30243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are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most </a:t>
            </a:r>
            <a:r>
              <a:rPr lang="nb-NO" sz="1400" i="1" dirty="0" err="1">
                <a:latin typeface="Calibri"/>
                <a:cs typeface="Calibri"/>
              </a:rPr>
              <a:t>important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needs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of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consumer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connected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with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/species from Norway?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sp>
        <p:nvSpPr>
          <p:cNvPr id="10" name="TekstSylinder 9"/>
          <p:cNvSpPr txBox="1"/>
          <p:nvPr/>
        </p:nvSpPr>
        <p:spPr>
          <a:xfrm flipH="1">
            <a:off x="35496" y="585868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>
                <a:solidFill>
                  <a:srgbClr val="00416A"/>
                </a:solidFill>
              </a:rPr>
              <a:t>Needs</a:t>
            </a:r>
            <a:endParaRPr lang="nb-NO" sz="1400" b="1" dirty="0">
              <a:solidFill>
                <a:srgbClr val="00416A"/>
              </a:solidFill>
            </a:endParaRP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3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posisjonering 6 si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" r="85512"/>
          <a:stretch/>
        </p:blipFill>
        <p:spPr>
          <a:xfrm>
            <a:off x="3951111" y="1264541"/>
            <a:ext cx="4515555" cy="5678740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 flipH="1">
            <a:off x="2699792" y="1916832"/>
            <a:ext cx="1440160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759136"/>
          </a:xfrm>
        </p:spPr>
        <p:txBody>
          <a:bodyPr/>
          <a:lstStyle/>
          <a:p>
            <a:r>
              <a:rPr lang="nb-NO" dirty="0"/>
              <a:t>”</a:t>
            </a:r>
            <a:r>
              <a:rPr lang="nb-NO" dirty="0" err="1"/>
              <a:t>Positioning</a:t>
            </a:r>
            <a:r>
              <a:rPr lang="nb-NO" dirty="0"/>
              <a:t> </a:t>
            </a:r>
            <a:r>
              <a:rPr lang="nb-NO" dirty="0" err="1"/>
              <a:t>pyramid</a:t>
            </a:r>
            <a:r>
              <a:rPr lang="nb-NO" dirty="0"/>
              <a:t>” B2C </a:t>
            </a:r>
            <a:endParaRPr lang="nb-NO" sz="1800" dirty="0"/>
          </a:p>
        </p:txBody>
      </p:sp>
      <p:cxnSp>
        <p:nvCxnSpPr>
          <p:cNvPr id="54" name="Rett linje 53"/>
          <p:cNvCxnSpPr/>
          <p:nvPr/>
        </p:nvCxnSpPr>
        <p:spPr>
          <a:xfrm>
            <a:off x="539552" y="404664"/>
            <a:ext cx="8208912" cy="0"/>
          </a:xfrm>
          <a:prstGeom prst="line">
            <a:avLst/>
          </a:prstGeom>
          <a:ln w="5715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Sylinder 7"/>
          <p:cNvSpPr txBox="1">
            <a:spLocks noChangeArrowheads="1"/>
          </p:cNvSpPr>
          <p:nvPr/>
        </p:nvSpPr>
        <p:spPr bwMode="auto">
          <a:xfrm>
            <a:off x="539552" y="1988840"/>
            <a:ext cx="36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unique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benefit</a:t>
            </a:r>
            <a:r>
              <a:rPr lang="nb-NO" sz="1400" i="1" dirty="0">
                <a:latin typeface="Calibri"/>
                <a:cs typeface="Calibri"/>
              </a:rPr>
              <a:t> do </a:t>
            </a:r>
            <a:r>
              <a:rPr lang="nb-NO" sz="1400" i="1" dirty="0" err="1">
                <a:latin typeface="Calibri"/>
                <a:cs typeface="Calibri"/>
              </a:rPr>
              <a:t>we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primarily</a:t>
            </a:r>
            <a:r>
              <a:rPr lang="nb-NO" sz="1400" i="1" dirty="0">
                <a:latin typeface="Calibri"/>
                <a:cs typeface="Calibri"/>
              </a:rPr>
              <a:t> offer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target </a:t>
            </a:r>
            <a:r>
              <a:rPr lang="nb-NO" sz="1400" i="1" dirty="0" err="1">
                <a:latin typeface="Calibri"/>
                <a:cs typeface="Calibri"/>
              </a:rPr>
              <a:t>group</a:t>
            </a:r>
            <a:r>
              <a:rPr lang="nb-NO" sz="1400" i="1" dirty="0">
                <a:latin typeface="Calibri"/>
                <a:cs typeface="Calibri"/>
              </a:rPr>
              <a:t> (</a:t>
            </a:r>
            <a:r>
              <a:rPr lang="nb-NO" sz="1400" i="1" dirty="0" err="1">
                <a:latin typeface="Calibri"/>
                <a:cs typeface="Calibri"/>
              </a:rPr>
              <a:t>explisit</a:t>
            </a:r>
            <a:r>
              <a:rPr lang="nb-NO" sz="1400" i="1" dirty="0">
                <a:latin typeface="Calibri"/>
                <a:cs typeface="Calibri"/>
              </a:rPr>
              <a:t> or </a:t>
            </a:r>
            <a:r>
              <a:rPr lang="nb-NO" sz="1400" i="1" dirty="0" err="1">
                <a:latin typeface="Calibri"/>
                <a:cs typeface="Calibri"/>
              </a:rPr>
              <a:t>implisit</a:t>
            </a:r>
            <a:r>
              <a:rPr lang="nb-NO" sz="1400" i="1" dirty="0">
                <a:latin typeface="Calibri"/>
                <a:cs typeface="Calibri"/>
              </a:rPr>
              <a:t>) </a:t>
            </a:r>
            <a:r>
              <a:rPr lang="nb-NO" sz="1400" i="1" dirty="0" err="1">
                <a:latin typeface="Calibri"/>
                <a:cs typeface="Calibri"/>
              </a:rPr>
              <a:t>today</a:t>
            </a:r>
            <a:r>
              <a:rPr lang="nb-NO" sz="1400" i="1" dirty="0">
                <a:latin typeface="Calibri"/>
                <a:cs typeface="Calibri"/>
              </a:rPr>
              <a:t>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cxnSp>
        <p:nvCxnSpPr>
          <p:cNvPr id="6" name="Rett linje 5"/>
          <p:cNvCxnSpPr/>
          <p:nvPr/>
        </p:nvCxnSpPr>
        <p:spPr>
          <a:xfrm>
            <a:off x="4139952" y="1916832"/>
            <a:ext cx="576064" cy="2016224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 flipH="1">
            <a:off x="539552" y="170080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>
                <a:solidFill>
                  <a:srgbClr val="00416A"/>
                </a:solidFill>
              </a:rPr>
              <a:t>Competitive</a:t>
            </a:r>
            <a:r>
              <a:rPr lang="nb-NO" sz="1400" b="1" dirty="0">
                <a:solidFill>
                  <a:srgbClr val="00416A"/>
                </a:solidFill>
              </a:rPr>
              <a:t> </a:t>
            </a:r>
            <a:r>
              <a:rPr lang="nb-NO" sz="1400" b="1" dirty="0" err="1">
                <a:solidFill>
                  <a:srgbClr val="00416A"/>
                </a:solidFill>
              </a:rPr>
              <a:t>Advantage</a:t>
            </a:r>
            <a:endParaRPr lang="nb-NO" sz="1400" b="1" dirty="0">
              <a:solidFill>
                <a:srgbClr val="00416A"/>
              </a:solidFill>
            </a:endParaRP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7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tt linje 28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1115616" y="1196752"/>
            <a:ext cx="7632848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956376" cy="759136"/>
          </a:xfrm>
        </p:spPr>
        <p:txBody>
          <a:bodyPr>
            <a:normAutofit fontScale="90000"/>
          </a:bodyPr>
          <a:lstStyle/>
          <a:p>
            <a:r>
              <a:rPr lang="nb-NO" sz="6700" dirty="0">
                <a:solidFill>
                  <a:schemeClr val="accent1"/>
                </a:solidFill>
              </a:rPr>
              <a:t>C</a:t>
            </a:r>
            <a:r>
              <a:rPr lang="en-GB" sz="2400" dirty="0" err="1" smtClean="0"/>
              <a:t>ompetitive</a:t>
            </a:r>
            <a:r>
              <a:rPr lang="en-GB" sz="2400" dirty="0" smtClean="0"/>
              <a:t> </a:t>
            </a:r>
            <a:r>
              <a:rPr lang="en-GB" sz="2400" dirty="0"/>
              <a:t>advantage</a:t>
            </a:r>
            <a:endParaRPr lang="nb-NO" sz="2700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043608" y="2564904"/>
            <a:ext cx="4608512" cy="151216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is-I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…</a:t>
            </a:r>
            <a:endParaRPr lang="nb-NO" dirty="0">
              <a:solidFill>
                <a:srgbClr val="404040"/>
              </a:solidFill>
            </a:endParaRPr>
          </a:p>
        </p:txBody>
      </p:sp>
      <p:pic>
        <p:nvPicPr>
          <p:cNvPr id="15" name="Bilde 14" descr="posisjonering 6 si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" r="85512"/>
          <a:stretch/>
        </p:blipFill>
        <p:spPr>
          <a:xfrm>
            <a:off x="156737" y="139402"/>
            <a:ext cx="967396" cy="1216592"/>
          </a:xfrm>
          <a:prstGeom prst="rect">
            <a:avLst/>
          </a:prstGeom>
        </p:spPr>
      </p:pic>
      <p:sp>
        <p:nvSpPr>
          <p:cNvPr id="9" name="TekstSylinder 7"/>
          <p:cNvSpPr txBox="1">
            <a:spLocks noChangeArrowheads="1"/>
          </p:cNvSpPr>
          <p:nvPr/>
        </p:nvSpPr>
        <p:spPr bwMode="auto">
          <a:xfrm>
            <a:off x="35496" y="6362164"/>
            <a:ext cx="36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unique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benefit</a:t>
            </a:r>
            <a:r>
              <a:rPr lang="nb-NO" sz="1400" i="1" dirty="0">
                <a:latin typeface="Calibri"/>
                <a:cs typeface="Calibri"/>
              </a:rPr>
              <a:t> do </a:t>
            </a:r>
            <a:r>
              <a:rPr lang="nb-NO" sz="1400" i="1" dirty="0" err="1">
                <a:latin typeface="Calibri"/>
                <a:cs typeface="Calibri"/>
              </a:rPr>
              <a:t>we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primarily</a:t>
            </a:r>
            <a:r>
              <a:rPr lang="nb-NO" sz="1400" i="1" dirty="0">
                <a:latin typeface="Calibri"/>
                <a:cs typeface="Calibri"/>
              </a:rPr>
              <a:t> offer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target </a:t>
            </a:r>
            <a:r>
              <a:rPr lang="nb-NO" sz="1400" i="1" dirty="0" err="1">
                <a:latin typeface="Calibri"/>
                <a:cs typeface="Calibri"/>
              </a:rPr>
              <a:t>group</a:t>
            </a:r>
            <a:r>
              <a:rPr lang="nb-NO" sz="1400" i="1" dirty="0">
                <a:latin typeface="Calibri"/>
                <a:cs typeface="Calibri"/>
              </a:rPr>
              <a:t> (</a:t>
            </a:r>
            <a:r>
              <a:rPr lang="nb-NO" sz="1400" i="1" dirty="0" err="1">
                <a:latin typeface="Calibri"/>
                <a:cs typeface="Calibri"/>
              </a:rPr>
              <a:t>explisit</a:t>
            </a:r>
            <a:r>
              <a:rPr lang="nb-NO" sz="1400" i="1" dirty="0">
                <a:latin typeface="Calibri"/>
                <a:cs typeface="Calibri"/>
              </a:rPr>
              <a:t> or </a:t>
            </a:r>
            <a:r>
              <a:rPr lang="nb-NO" sz="1400" i="1" dirty="0" err="1">
                <a:latin typeface="Calibri"/>
                <a:cs typeface="Calibri"/>
              </a:rPr>
              <a:t>implisit</a:t>
            </a:r>
            <a:r>
              <a:rPr lang="nb-NO" sz="1400" i="1" dirty="0">
                <a:latin typeface="Calibri"/>
                <a:cs typeface="Calibri"/>
              </a:rPr>
              <a:t>) </a:t>
            </a:r>
            <a:r>
              <a:rPr lang="nb-NO" sz="1400" i="1" dirty="0" err="1">
                <a:latin typeface="Calibri"/>
                <a:cs typeface="Calibri"/>
              </a:rPr>
              <a:t>today</a:t>
            </a:r>
            <a:r>
              <a:rPr lang="nb-NO" sz="1400" i="1" dirty="0">
                <a:latin typeface="Calibri"/>
                <a:cs typeface="Calibri"/>
              </a:rPr>
              <a:t>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sp>
        <p:nvSpPr>
          <p:cNvPr id="10" name="TekstSylinder 11"/>
          <p:cNvSpPr txBox="1"/>
          <p:nvPr/>
        </p:nvSpPr>
        <p:spPr>
          <a:xfrm flipH="1">
            <a:off x="35496" y="607413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>
                <a:solidFill>
                  <a:srgbClr val="00416A"/>
                </a:solidFill>
              </a:rPr>
              <a:t>Competitive</a:t>
            </a:r>
            <a:r>
              <a:rPr lang="nb-NO" sz="1400" b="1" dirty="0">
                <a:solidFill>
                  <a:srgbClr val="00416A"/>
                </a:solidFill>
              </a:rPr>
              <a:t> </a:t>
            </a:r>
            <a:r>
              <a:rPr lang="nb-NO" sz="1400" b="1" dirty="0" err="1">
                <a:solidFill>
                  <a:srgbClr val="00416A"/>
                </a:solidFill>
              </a:rPr>
              <a:t>Advantage</a:t>
            </a:r>
            <a:endParaRPr lang="nb-NO" sz="1400" b="1" dirty="0">
              <a:solidFill>
                <a:srgbClr val="00416A"/>
              </a:solidFill>
            </a:endParaRP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4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posisjonering 6 si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3" r="69129"/>
          <a:stretch/>
        </p:blipFill>
        <p:spPr>
          <a:xfrm>
            <a:off x="3951111" y="1264541"/>
            <a:ext cx="4515555" cy="5678740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 flipH="1">
            <a:off x="2555776" y="1916832"/>
            <a:ext cx="1584176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759136"/>
          </a:xfrm>
        </p:spPr>
        <p:txBody>
          <a:bodyPr/>
          <a:lstStyle/>
          <a:p>
            <a:r>
              <a:rPr lang="nb-NO" dirty="0"/>
              <a:t>”</a:t>
            </a:r>
            <a:r>
              <a:rPr lang="nb-NO" dirty="0" err="1"/>
              <a:t>Positioning</a:t>
            </a:r>
            <a:r>
              <a:rPr lang="nb-NO" dirty="0"/>
              <a:t> </a:t>
            </a:r>
            <a:r>
              <a:rPr lang="nb-NO" dirty="0" err="1"/>
              <a:t>pyramid</a:t>
            </a:r>
            <a:r>
              <a:rPr lang="nb-NO" dirty="0"/>
              <a:t>” B2C </a:t>
            </a:r>
            <a:endParaRPr lang="nb-NO" sz="1800" dirty="0"/>
          </a:p>
        </p:txBody>
      </p:sp>
      <p:cxnSp>
        <p:nvCxnSpPr>
          <p:cNvPr id="54" name="Rett linje 53"/>
          <p:cNvCxnSpPr/>
          <p:nvPr/>
        </p:nvCxnSpPr>
        <p:spPr>
          <a:xfrm>
            <a:off x="539552" y="404664"/>
            <a:ext cx="8208912" cy="0"/>
          </a:xfrm>
          <a:prstGeom prst="line">
            <a:avLst/>
          </a:prstGeom>
          <a:ln w="5715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Sylinder 7"/>
          <p:cNvSpPr txBox="1">
            <a:spLocks noChangeArrowheads="1"/>
          </p:cNvSpPr>
          <p:nvPr/>
        </p:nvSpPr>
        <p:spPr bwMode="auto">
          <a:xfrm>
            <a:off x="539552" y="1988840"/>
            <a:ext cx="36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is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supporting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evidence</a:t>
            </a:r>
            <a:r>
              <a:rPr lang="nb-NO" sz="1400" i="1" dirty="0">
                <a:latin typeface="Calibri"/>
                <a:cs typeface="Calibri"/>
              </a:rPr>
              <a:t> / </a:t>
            </a:r>
            <a:r>
              <a:rPr lang="nb-NO" sz="1400" i="1" dirty="0" err="1">
                <a:latin typeface="Calibri"/>
                <a:cs typeface="Calibri"/>
              </a:rPr>
              <a:t>reason</a:t>
            </a:r>
            <a:r>
              <a:rPr lang="nb-NO" sz="1400" i="1" dirty="0">
                <a:latin typeface="Calibri"/>
                <a:cs typeface="Calibri"/>
              </a:rPr>
              <a:t> to </a:t>
            </a:r>
            <a:r>
              <a:rPr lang="nb-NO" sz="1400" i="1" dirty="0" err="1">
                <a:latin typeface="Calibri"/>
                <a:cs typeface="Calibri"/>
              </a:rPr>
              <a:t>believe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smtClean="0">
                <a:latin typeface="Calibri"/>
                <a:cs typeface="Calibri"/>
              </a:rPr>
              <a:t>for </a:t>
            </a:r>
            <a:r>
              <a:rPr lang="nb-NO" sz="1400" i="1" dirty="0" err="1" smtClean="0">
                <a:latin typeface="Calibri"/>
                <a:cs typeface="Calibri"/>
              </a:rPr>
              <a:t>the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the</a:t>
            </a:r>
            <a:r>
              <a:rPr lang="nb-NO" sz="1400" i="1" dirty="0" smtClean="0">
                <a:latin typeface="Calibri"/>
                <a:cs typeface="Calibri"/>
              </a:rPr>
              <a:t> target </a:t>
            </a:r>
            <a:r>
              <a:rPr lang="nb-NO" sz="1400" i="1" dirty="0" err="1" smtClean="0">
                <a:latin typeface="Calibri"/>
                <a:cs typeface="Calibri"/>
              </a:rPr>
              <a:t>groups</a:t>
            </a:r>
            <a:r>
              <a:rPr lang="nb-NO" sz="1400" i="1" dirty="0" smtClean="0">
                <a:latin typeface="Calibri"/>
                <a:cs typeface="Calibri"/>
              </a:rPr>
              <a:t>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cxnSp>
        <p:nvCxnSpPr>
          <p:cNvPr id="6" name="Rett linje 5"/>
          <p:cNvCxnSpPr/>
          <p:nvPr/>
        </p:nvCxnSpPr>
        <p:spPr>
          <a:xfrm>
            <a:off x="4139952" y="1916832"/>
            <a:ext cx="720080" cy="1656184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 flipH="1">
            <a:off x="539552" y="170080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>
                <a:solidFill>
                  <a:srgbClr val="00416A"/>
                </a:solidFill>
              </a:rPr>
              <a:t>Supporting</a:t>
            </a:r>
            <a:r>
              <a:rPr lang="nb-NO" sz="1400" b="1" dirty="0">
                <a:solidFill>
                  <a:srgbClr val="00416A"/>
                </a:solidFill>
              </a:rPr>
              <a:t> </a:t>
            </a:r>
            <a:r>
              <a:rPr lang="nb-NO" sz="1400" b="1" dirty="0" err="1">
                <a:solidFill>
                  <a:srgbClr val="00416A"/>
                </a:solidFill>
              </a:rPr>
              <a:t>evidence</a:t>
            </a:r>
            <a:endParaRPr lang="nb-NO" sz="1400" b="1" dirty="0">
              <a:solidFill>
                <a:srgbClr val="00416A"/>
              </a:solidFill>
            </a:endParaRP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4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tt linje 28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1115616" y="1196752"/>
            <a:ext cx="7632848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956376" cy="759136"/>
          </a:xfrm>
        </p:spPr>
        <p:txBody>
          <a:bodyPr>
            <a:normAutofit fontScale="90000"/>
          </a:bodyPr>
          <a:lstStyle/>
          <a:p>
            <a:r>
              <a:rPr lang="nb-NO" sz="6700" dirty="0" smtClean="0">
                <a:solidFill>
                  <a:schemeClr val="accent1"/>
                </a:solidFill>
              </a:rPr>
              <a:t>S</a:t>
            </a:r>
            <a:r>
              <a:rPr lang="en-GB" sz="2400" dirty="0" err="1" smtClean="0"/>
              <a:t>upporting</a:t>
            </a:r>
            <a:r>
              <a:rPr lang="en-GB" sz="2400" dirty="0" smtClean="0"/>
              <a:t> evidence/</a:t>
            </a:r>
            <a:r>
              <a:rPr lang="en-GB" sz="2400" dirty="0" err="1" smtClean="0"/>
              <a:t>REAson</a:t>
            </a:r>
            <a:r>
              <a:rPr lang="en-GB" sz="2400" dirty="0" smtClean="0"/>
              <a:t> to </a:t>
            </a:r>
            <a:r>
              <a:rPr lang="en-GB" sz="2400" dirty="0" err="1" smtClean="0"/>
              <a:t>beleive</a:t>
            </a:r>
            <a:endParaRPr lang="nb-NO" sz="2700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683568" y="4410440"/>
            <a:ext cx="7704856" cy="2447560"/>
          </a:xfrm>
        </p:spPr>
        <p:txBody>
          <a:bodyPr/>
          <a:lstStyle/>
          <a:p>
            <a:pPr marL="0" indent="0">
              <a:buNone/>
            </a:pPr>
            <a:r>
              <a:rPr lang="is-IS" dirty="0" smtClean="0">
                <a:solidFill>
                  <a:srgbClr val="404040"/>
                </a:solidFill>
              </a:rPr>
              <a:t>…...</a:t>
            </a:r>
            <a:endParaRPr lang="nb-NO" dirty="0"/>
          </a:p>
        </p:txBody>
      </p:sp>
      <p:pic>
        <p:nvPicPr>
          <p:cNvPr id="14" name="Bilde 13" descr="posisjonering 6 sis stor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1" r="69131"/>
          <a:stretch/>
        </p:blipFill>
        <p:spPr>
          <a:xfrm>
            <a:off x="156737" y="139402"/>
            <a:ext cx="967396" cy="1216592"/>
          </a:xfrm>
          <a:prstGeom prst="rect">
            <a:avLst/>
          </a:prstGeom>
        </p:spPr>
      </p:pic>
      <p:sp>
        <p:nvSpPr>
          <p:cNvPr id="9" name="TekstSylinder 7"/>
          <p:cNvSpPr txBox="1">
            <a:spLocks noChangeArrowheads="1"/>
          </p:cNvSpPr>
          <p:nvPr/>
        </p:nvSpPr>
        <p:spPr bwMode="auto">
          <a:xfrm>
            <a:off x="35496" y="6362164"/>
            <a:ext cx="36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is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supporting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evidence</a:t>
            </a:r>
            <a:r>
              <a:rPr lang="nb-NO" sz="1400" i="1" dirty="0">
                <a:latin typeface="Calibri"/>
                <a:cs typeface="Calibri"/>
              </a:rPr>
              <a:t> / </a:t>
            </a:r>
            <a:r>
              <a:rPr lang="nb-NO" sz="1400" i="1" dirty="0" err="1">
                <a:latin typeface="Calibri"/>
                <a:cs typeface="Calibri"/>
              </a:rPr>
              <a:t>reason</a:t>
            </a:r>
            <a:r>
              <a:rPr lang="nb-NO" sz="1400" i="1" dirty="0">
                <a:latin typeface="Calibri"/>
                <a:cs typeface="Calibri"/>
              </a:rPr>
              <a:t> to </a:t>
            </a:r>
            <a:r>
              <a:rPr lang="nb-NO" sz="1400" i="1" dirty="0" err="1">
                <a:latin typeface="Calibri"/>
                <a:cs typeface="Calibri"/>
              </a:rPr>
              <a:t>believe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smtClean="0">
                <a:latin typeface="Calibri"/>
                <a:cs typeface="Calibri"/>
              </a:rPr>
              <a:t>for </a:t>
            </a:r>
            <a:r>
              <a:rPr lang="nb-NO" sz="1400" i="1" dirty="0" err="1" smtClean="0">
                <a:latin typeface="Calibri"/>
                <a:cs typeface="Calibri"/>
              </a:rPr>
              <a:t>the</a:t>
            </a:r>
            <a:r>
              <a:rPr lang="nb-NO" sz="1400" i="1" dirty="0" smtClean="0">
                <a:latin typeface="Calibri"/>
                <a:cs typeface="Calibri"/>
              </a:rPr>
              <a:t> target </a:t>
            </a:r>
            <a:r>
              <a:rPr lang="nb-NO" sz="1400" i="1" dirty="0" err="1" smtClean="0">
                <a:latin typeface="Calibri"/>
                <a:cs typeface="Calibri"/>
              </a:rPr>
              <a:t>group</a:t>
            </a:r>
            <a:r>
              <a:rPr lang="nb-NO" sz="1400" i="1" dirty="0" smtClean="0">
                <a:latin typeface="Calibri"/>
                <a:cs typeface="Calibri"/>
              </a:rPr>
              <a:t>(s)?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sp>
        <p:nvSpPr>
          <p:cNvPr id="10" name="TekstSylinder 11"/>
          <p:cNvSpPr txBox="1"/>
          <p:nvPr/>
        </p:nvSpPr>
        <p:spPr>
          <a:xfrm flipH="1">
            <a:off x="35496" y="607413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>
                <a:solidFill>
                  <a:srgbClr val="00416A"/>
                </a:solidFill>
              </a:rPr>
              <a:t>Supporting</a:t>
            </a:r>
            <a:r>
              <a:rPr lang="nb-NO" sz="1400" b="1" dirty="0">
                <a:solidFill>
                  <a:srgbClr val="00416A"/>
                </a:solidFill>
              </a:rPr>
              <a:t> </a:t>
            </a:r>
            <a:r>
              <a:rPr lang="nb-NO" sz="1400" b="1" dirty="0" err="1" smtClean="0">
                <a:solidFill>
                  <a:srgbClr val="00416A"/>
                </a:solidFill>
              </a:rPr>
              <a:t>evidence</a:t>
            </a:r>
            <a:r>
              <a:rPr lang="nb-NO" sz="1400" b="1" dirty="0" smtClean="0">
                <a:solidFill>
                  <a:srgbClr val="00416A"/>
                </a:solidFill>
              </a:rPr>
              <a:t>/</a:t>
            </a:r>
            <a:r>
              <a:rPr lang="nb-NO" sz="1400" b="1" dirty="0" err="1" smtClean="0">
                <a:solidFill>
                  <a:srgbClr val="00416A"/>
                </a:solidFill>
              </a:rPr>
              <a:t>Reason</a:t>
            </a:r>
            <a:r>
              <a:rPr lang="nb-NO" sz="1400" b="1" dirty="0" smtClean="0">
                <a:solidFill>
                  <a:srgbClr val="00416A"/>
                </a:solidFill>
              </a:rPr>
              <a:t> </a:t>
            </a:r>
            <a:r>
              <a:rPr lang="nb-NO" sz="1400" b="1" dirty="0" smtClean="0">
                <a:solidFill>
                  <a:srgbClr val="00416A"/>
                </a:solidFill>
              </a:rPr>
              <a:t>to </a:t>
            </a:r>
            <a:r>
              <a:rPr lang="nb-NO" sz="1400" b="1" dirty="0" err="1" smtClean="0">
                <a:solidFill>
                  <a:srgbClr val="00416A"/>
                </a:solidFill>
              </a:rPr>
              <a:t>believe</a:t>
            </a:r>
            <a:endParaRPr lang="nb-NO" sz="1400" b="1" dirty="0">
              <a:solidFill>
                <a:srgbClr val="00416A"/>
              </a:solidFill>
            </a:endParaRP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7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posisjonering en s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92" y="1397000"/>
            <a:ext cx="4551755" cy="5475111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 flipH="1">
            <a:off x="2555776" y="1916832"/>
            <a:ext cx="1800200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759136"/>
          </a:xfrm>
        </p:spPr>
        <p:txBody>
          <a:bodyPr/>
          <a:lstStyle/>
          <a:p>
            <a:r>
              <a:rPr lang="nb-NO" dirty="0"/>
              <a:t>”</a:t>
            </a:r>
            <a:r>
              <a:rPr lang="nb-NO" dirty="0" err="1"/>
              <a:t>Positioning</a:t>
            </a:r>
            <a:r>
              <a:rPr lang="nb-NO" dirty="0"/>
              <a:t> </a:t>
            </a:r>
            <a:r>
              <a:rPr lang="nb-NO" dirty="0" err="1"/>
              <a:t>pyramid</a:t>
            </a:r>
            <a:r>
              <a:rPr lang="nb-NO" dirty="0"/>
              <a:t>” B2C </a:t>
            </a:r>
            <a:endParaRPr lang="nb-NO" sz="1800" dirty="0"/>
          </a:p>
        </p:txBody>
      </p:sp>
      <p:sp>
        <p:nvSpPr>
          <p:cNvPr id="30" name="TekstSylinder 7"/>
          <p:cNvSpPr txBox="1">
            <a:spLocks noChangeArrowheads="1"/>
          </p:cNvSpPr>
          <p:nvPr/>
        </p:nvSpPr>
        <p:spPr bwMode="auto">
          <a:xfrm>
            <a:off x="539552" y="1988840"/>
            <a:ext cx="36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>
                <a:latin typeface="Calibri"/>
                <a:cs typeface="Calibri"/>
              </a:rPr>
              <a:t>How </a:t>
            </a:r>
            <a:r>
              <a:rPr lang="nb-NO" sz="1400" i="1" dirty="0" err="1">
                <a:latin typeface="Calibri"/>
                <a:cs typeface="Calibri"/>
              </a:rPr>
              <a:t>can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we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describe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 from Norway in </a:t>
            </a:r>
            <a:r>
              <a:rPr lang="nb-NO" sz="1400" i="1" dirty="0">
                <a:latin typeface="Calibri"/>
                <a:cs typeface="Calibri"/>
              </a:rPr>
              <a:t>terms </a:t>
            </a:r>
            <a:r>
              <a:rPr lang="nb-NO" sz="1400" i="1" dirty="0" err="1">
                <a:latin typeface="Calibri"/>
                <a:cs typeface="Calibri"/>
              </a:rPr>
              <a:t>of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personality</a:t>
            </a:r>
            <a:r>
              <a:rPr lang="nb-NO" sz="1400" i="1" dirty="0">
                <a:latin typeface="Calibri"/>
                <a:cs typeface="Calibri"/>
              </a:rPr>
              <a:t> and </a:t>
            </a:r>
            <a:r>
              <a:rPr lang="nb-NO" sz="1400" i="1" dirty="0" err="1" smtClean="0">
                <a:latin typeface="Calibri"/>
                <a:cs typeface="Calibri"/>
              </a:rPr>
              <a:t>key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values</a:t>
            </a:r>
            <a:r>
              <a:rPr lang="nb-NO" sz="1400" i="1" dirty="0">
                <a:latin typeface="Calibri"/>
                <a:cs typeface="Calibri"/>
              </a:rPr>
              <a:t>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cxnSp>
        <p:nvCxnSpPr>
          <p:cNvPr id="6" name="Rett linje 5"/>
          <p:cNvCxnSpPr/>
          <p:nvPr/>
        </p:nvCxnSpPr>
        <p:spPr>
          <a:xfrm>
            <a:off x="4355976" y="1916832"/>
            <a:ext cx="720080" cy="1224136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 flipH="1">
            <a:off x="539552" y="170080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>
                <a:solidFill>
                  <a:srgbClr val="00416A"/>
                </a:solidFill>
              </a:rPr>
              <a:t>Personality</a:t>
            </a:r>
            <a:r>
              <a:rPr lang="nb-NO" sz="1400" b="1" dirty="0">
                <a:solidFill>
                  <a:srgbClr val="00416A"/>
                </a:solidFill>
              </a:rPr>
              <a:t> &amp; Values</a:t>
            </a: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8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tt linje 28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1115616" y="1196752"/>
            <a:ext cx="7632848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956376" cy="759136"/>
          </a:xfrm>
        </p:spPr>
        <p:txBody>
          <a:bodyPr>
            <a:normAutofit fontScale="90000"/>
          </a:bodyPr>
          <a:lstStyle/>
          <a:p>
            <a:r>
              <a:rPr lang="nb-NO" sz="6700" dirty="0" smtClean="0">
                <a:solidFill>
                  <a:schemeClr val="accent1"/>
                </a:solidFill>
              </a:rPr>
              <a:t>P</a:t>
            </a:r>
            <a:r>
              <a:rPr lang="en-GB" sz="2400" dirty="0" err="1" smtClean="0"/>
              <a:t>ersonality</a:t>
            </a:r>
            <a:r>
              <a:rPr lang="en-GB" sz="2400" dirty="0" smtClean="0"/>
              <a:t> </a:t>
            </a:r>
            <a:r>
              <a:rPr lang="en-GB" sz="2400" dirty="0"/>
              <a:t>and values </a:t>
            </a:r>
            <a:endParaRPr lang="nb-NO" sz="2700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40000" y="1665850"/>
            <a:ext cx="8229600" cy="4643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416A"/>
                </a:solidFill>
              </a:rPr>
              <a:t>P</a:t>
            </a:r>
            <a:r>
              <a:rPr lang="en-GB" sz="1600" b="1" dirty="0" smtClean="0">
                <a:solidFill>
                  <a:srgbClr val="00416A"/>
                </a:solidFill>
              </a:rPr>
              <a:t>ersonality: </a:t>
            </a:r>
          </a:p>
          <a:p>
            <a:pPr marL="0" indent="0">
              <a:buNone/>
            </a:pPr>
            <a:r>
              <a:rPr lang="is-IS" sz="1600" dirty="0" smtClean="0">
                <a:solidFill>
                  <a:schemeClr val="tx1"/>
                </a:solidFill>
              </a:rPr>
              <a:t>….</a:t>
            </a:r>
            <a:endParaRPr lang="en-GB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416A"/>
                </a:solidFill>
              </a:rPr>
              <a:t>V</a:t>
            </a:r>
            <a:r>
              <a:rPr lang="en-GB" sz="1600" b="1" dirty="0" smtClean="0">
                <a:solidFill>
                  <a:srgbClr val="00416A"/>
                </a:solidFill>
              </a:rPr>
              <a:t>alues:</a:t>
            </a:r>
          </a:p>
          <a:p>
            <a:pPr marL="0" indent="0">
              <a:buNone/>
            </a:pPr>
            <a:r>
              <a:rPr lang="is-IS" sz="1600" dirty="0" smtClean="0">
                <a:solidFill>
                  <a:schemeClr val="tx1"/>
                </a:solidFill>
              </a:rPr>
              <a:t>…..</a:t>
            </a:r>
            <a:endParaRPr lang="en-GB" sz="1600" dirty="0" smtClean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4" name="Bilde 13" descr="posisjonering 6 si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2" r="52750"/>
          <a:stretch/>
        </p:blipFill>
        <p:spPr>
          <a:xfrm>
            <a:off x="156737" y="139402"/>
            <a:ext cx="967396" cy="1216592"/>
          </a:xfrm>
          <a:prstGeom prst="rect">
            <a:avLst/>
          </a:prstGeom>
        </p:spPr>
      </p:pic>
      <p:sp>
        <p:nvSpPr>
          <p:cNvPr id="13" name="TekstSylinder 7"/>
          <p:cNvSpPr txBox="1">
            <a:spLocks noChangeArrowheads="1"/>
          </p:cNvSpPr>
          <p:nvPr/>
        </p:nvSpPr>
        <p:spPr bwMode="auto">
          <a:xfrm>
            <a:off x="35496" y="6215128"/>
            <a:ext cx="36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>
                <a:latin typeface="Calibri"/>
                <a:cs typeface="Calibri"/>
              </a:rPr>
              <a:t>How </a:t>
            </a:r>
            <a:r>
              <a:rPr lang="nb-NO" sz="1400" i="1" dirty="0" err="1">
                <a:latin typeface="Calibri"/>
                <a:cs typeface="Calibri"/>
              </a:rPr>
              <a:t>can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we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describe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/species from Norway in </a:t>
            </a:r>
            <a:r>
              <a:rPr lang="nb-NO" sz="1400" i="1" dirty="0">
                <a:latin typeface="Calibri"/>
                <a:cs typeface="Calibri"/>
              </a:rPr>
              <a:t>terms </a:t>
            </a:r>
            <a:r>
              <a:rPr lang="nb-NO" sz="1400" i="1" dirty="0" err="1">
                <a:latin typeface="Calibri"/>
                <a:cs typeface="Calibri"/>
              </a:rPr>
              <a:t>of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personality</a:t>
            </a:r>
            <a:r>
              <a:rPr lang="nb-NO" sz="1400" i="1" dirty="0">
                <a:latin typeface="Calibri"/>
                <a:cs typeface="Calibri"/>
              </a:rPr>
              <a:t> and </a:t>
            </a:r>
            <a:r>
              <a:rPr lang="nb-NO" sz="1400" i="1" dirty="0" err="1" smtClean="0">
                <a:latin typeface="Calibri"/>
                <a:cs typeface="Calibri"/>
              </a:rPr>
              <a:t>key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values</a:t>
            </a:r>
            <a:r>
              <a:rPr lang="nb-NO" sz="1400" i="1" dirty="0">
                <a:latin typeface="Calibri"/>
                <a:cs typeface="Calibri"/>
              </a:rPr>
              <a:t>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sp>
        <p:nvSpPr>
          <p:cNvPr id="15" name="TekstSylinder 11"/>
          <p:cNvSpPr txBox="1"/>
          <p:nvPr/>
        </p:nvSpPr>
        <p:spPr>
          <a:xfrm flipH="1">
            <a:off x="35496" y="592709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>
                <a:solidFill>
                  <a:srgbClr val="00416A"/>
                </a:solidFill>
              </a:rPr>
              <a:t>Personality</a:t>
            </a:r>
            <a:r>
              <a:rPr lang="nb-NO" sz="1400" b="1" dirty="0">
                <a:solidFill>
                  <a:srgbClr val="00416A"/>
                </a:solidFill>
              </a:rPr>
              <a:t> &amp; Values</a:t>
            </a: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3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posisjonering 6 si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4" r="35688"/>
          <a:stretch/>
        </p:blipFill>
        <p:spPr>
          <a:xfrm>
            <a:off x="3951111" y="1264541"/>
            <a:ext cx="4515555" cy="5678740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 flipH="1">
            <a:off x="2195737" y="1916832"/>
            <a:ext cx="2376263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759136"/>
          </a:xfrm>
        </p:spPr>
        <p:txBody>
          <a:bodyPr/>
          <a:lstStyle/>
          <a:p>
            <a:r>
              <a:rPr lang="nb-NO" dirty="0"/>
              <a:t>”</a:t>
            </a:r>
            <a:r>
              <a:rPr lang="nb-NO" dirty="0" err="1"/>
              <a:t>Positioning</a:t>
            </a:r>
            <a:r>
              <a:rPr lang="nb-NO" dirty="0"/>
              <a:t> </a:t>
            </a:r>
            <a:r>
              <a:rPr lang="nb-NO" dirty="0" err="1"/>
              <a:t>pyramid</a:t>
            </a:r>
            <a:r>
              <a:rPr lang="nb-NO" dirty="0"/>
              <a:t>” B2C </a:t>
            </a:r>
            <a:endParaRPr lang="nb-NO" sz="1800" dirty="0"/>
          </a:p>
        </p:txBody>
      </p:sp>
      <p:sp>
        <p:nvSpPr>
          <p:cNvPr id="30" name="TekstSylinder 7"/>
          <p:cNvSpPr txBox="1">
            <a:spLocks noChangeArrowheads="1"/>
          </p:cNvSpPr>
          <p:nvPr/>
        </p:nvSpPr>
        <p:spPr bwMode="auto">
          <a:xfrm>
            <a:off x="539552" y="1988840"/>
            <a:ext cx="38164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role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does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 from Norway have </a:t>
            </a:r>
            <a:r>
              <a:rPr lang="nb-NO" sz="1400" i="1" dirty="0">
                <a:latin typeface="Calibri"/>
                <a:cs typeface="Calibri"/>
              </a:rPr>
              <a:t>in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life</a:t>
            </a:r>
            <a:r>
              <a:rPr lang="nb-NO" sz="1400" i="1" dirty="0">
                <a:latin typeface="Calibri"/>
                <a:cs typeface="Calibri"/>
              </a:rPr>
              <a:t> of </a:t>
            </a:r>
            <a:r>
              <a:rPr lang="nb-NO" sz="1400" i="1" dirty="0" err="1">
                <a:latin typeface="Calibri"/>
                <a:cs typeface="Calibri"/>
              </a:rPr>
              <a:t>our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consumers</a:t>
            </a:r>
            <a:r>
              <a:rPr lang="nb-NO" sz="1400" i="1" dirty="0">
                <a:latin typeface="Calibri"/>
                <a:cs typeface="Calibri"/>
              </a:rPr>
              <a:t>? </a:t>
            </a:r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kind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of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relationship</a:t>
            </a:r>
            <a:r>
              <a:rPr lang="nb-NO" sz="1400" i="1" dirty="0">
                <a:latin typeface="Calibri"/>
                <a:cs typeface="Calibri"/>
              </a:rPr>
              <a:t> do </a:t>
            </a:r>
            <a:r>
              <a:rPr lang="nb-NO" sz="1400" i="1" dirty="0" err="1">
                <a:latin typeface="Calibri"/>
                <a:cs typeface="Calibri"/>
              </a:rPr>
              <a:t>we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want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consumers</a:t>
            </a:r>
            <a:r>
              <a:rPr lang="nb-NO" sz="1400" i="1" dirty="0">
                <a:latin typeface="Calibri"/>
                <a:cs typeface="Calibri"/>
              </a:rPr>
              <a:t> to have </a:t>
            </a:r>
            <a:r>
              <a:rPr lang="nb-NO" sz="1400" i="1" dirty="0" err="1">
                <a:latin typeface="Calibri"/>
                <a:cs typeface="Calibri"/>
              </a:rPr>
              <a:t>with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 from Norway?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cxnSp>
        <p:nvCxnSpPr>
          <p:cNvPr id="6" name="Rett linje 5"/>
          <p:cNvCxnSpPr/>
          <p:nvPr/>
        </p:nvCxnSpPr>
        <p:spPr>
          <a:xfrm>
            <a:off x="4572000" y="1916832"/>
            <a:ext cx="792088" cy="792088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 flipH="1">
            <a:off x="539552" y="170080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 smtClean="0">
                <a:solidFill>
                  <a:srgbClr val="00416A"/>
                </a:solidFill>
              </a:rPr>
              <a:t>Relation</a:t>
            </a:r>
            <a:r>
              <a:rPr lang="nb-NO" sz="1400" b="1" dirty="0" smtClean="0">
                <a:solidFill>
                  <a:srgbClr val="00416A"/>
                </a:solidFill>
              </a:rPr>
              <a:t> to/</a:t>
            </a:r>
            <a:r>
              <a:rPr lang="nb-NO" sz="1400" b="1" dirty="0" err="1" smtClean="0">
                <a:solidFill>
                  <a:srgbClr val="00416A"/>
                </a:solidFill>
              </a:rPr>
              <a:t>Role</a:t>
            </a:r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8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tt linje 6"/>
          <p:cNvCxnSpPr/>
          <p:nvPr/>
        </p:nvCxnSpPr>
        <p:spPr>
          <a:xfrm flipH="1">
            <a:off x="5482161" y="1916832"/>
            <a:ext cx="602007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 flipH="1">
            <a:off x="5076056" y="2780928"/>
            <a:ext cx="576064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 flipH="1">
            <a:off x="5292080" y="2348880"/>
            <a:ext cx="504056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 flipH="1">
            <a:off x="4932040" y="3212976"/>
            <a:ext cx="504056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 flipH="1">
            <a:off x="4716016" y="3645024"/>
            <a:ext cx="576064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flipH="1">
            <a:off x="4499992" y="4077072"/>
            <a:ext cx="576064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/>
        </p:nvCxnSpPr>
        <p:spPr>
          <a:xfrm flipH="1">
            <a:off x="4283968" y="4509120"/>
            <a:ext cx="576064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flipH="1">
            <a:off x="4067944" y="4941168"/>
            <a:ext cx="648072" cy="1589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 flipH="1">
            <a:off x="3851920" y="5425479"/>
            <a:ext cx="648072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 flipH="1">
            <a:off x="3635896" y="5877272"/>
            <a:ext cx="720080" cy="1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 flipH="1">
            <a:off x="3436888" y="6337542"/>
            <a:ext cx="665711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kstSylinder 41"/>
          <p:cNvSpPr txBox="1"/>
          <p:nvPr/>
        </p:nvSpPr>
        <p:spPr>
          <a:xfrm>
            <a:off x="4052381" y="171073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/>
              <a:t>Brand </a:t>
            </a:r>
            <a:r>
              <a:rPr lang="nb-NO" sz="1400" b="1" dirty="0" err="1" smtClean="0"/>
              <a:t>Promise</a:t>
            </a:r>
            <a:endParaRPr lang="nb-NO" sz="1400" b="1" dirty="0"/>
          </a:p>
        </p:txBody>
      </p:sp>
      <p:sp>
        <p:nvSpPr>
          <p:cNvPr id="43" name="TekstSylinder 42"/>
          <p:cNvSpPr txBox="1"/>
          <p:nvPr/>
        </p:nvSpPr>
        <p:spPr>
          <a:xfrm flipH="1">
            <a:off x="4283968" y="213285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 smtClean="0"/>
              <a:t>Projection</a:t>
            </a:r>
            <a:endParaRPr lang="nb-NO" sz="1400" b="1" dirty="0"/>
          </a:p>
        </p:txBody>
      </p:sp>
      <p:sp>
        <p:nvSpPr>
          <p:cNvPr id="44" name="TekstSylinder 43"/>
          <p:cNvSpPr txBox="1"/>
          <p:nvPr/>
        </p:nvSpPr>
        <p:spPr>
          <a:xfrm>
            <a:off x="3635896" y="256490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 smtClean="0"/>
              <a:t>Relation</a:t>
            </a:r>
            <a:r>
              <a:rPr lang="nb-NO" sz="1400" b="1" dirty="0" smtClean="0"/>
              <a:t> / </a:t>
            </a:r>
            <a:r>
              <a:rPr lang="nb-NO" sz="1400" b="1" dirty="0" err="1" smtClean="0"/>
              <a:t>Role</a:t>
            </a:r>
            <a:endParaRPr lang="nb-NO" sz="1400" b="1" dirty="0"/>
          </a:p>
        </p:txBody>
      </p:sp>
      <p:sp>
        <p:nvSpPr>
          <p:cNvPr id="45" name="TekstSylinder 44"/>
          <p:cNvSpPr txBox="1"/>
          <p:nvPr/>
        </p:nvSpPr>
        <p:spPr>
          <a:xfrm>
            <a:off x="2987824" y="2996952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 smtClean="0"/>
              <a:t>Personality</a:t>
            </a:r>
            <a:r>
              <a:rPr lang="nb-NO" sz="1400" b="1" dirty="0" smtClean="0"/>
              <a:t> &amp; Values</a:t>
            </a:r>
            <a:endParaRPr lang="nb-NO" sz="1400" b="1" dirty="0"/>
          </a:p>
        </p:txBody>
      </p:sp>
      <p:sp>
        <p:nvSpPr>
          <p:cNvPr id="46" name="TekstSylinder 45"/>
          <p:cNvSpPr txBox="1"/>
          <p:nvPr/>
        </p:nvSpPr>
        <p:spPr>
          <a:xfrm>
            <a:off x="2771800" y="342900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 smtClean="0"/>
              <a:t>Supporting</a:t>
            </a:r>
            <a:r>
              <a:rPr lang="nb-NO" sz="1400" b="1" dirty="0" smtClean="0"/>
              <a:t> </a:t>
            </a:r>
            <a:r>
              <a:rPr lang="nb-NO" sz="1400" b="1" dirty="0" err="1" smtClean="0"/>
              <a:t>evidence</a:t>
            </a:r>
            <a:endParaRPr lang="nb-NO" sz="1400" b="1" dirty="0"/>
          </a:p>
        </p:txBody>
      </p:sp>
      <p:sp>
        <p:nvSpPr>
          <p:cNvPr id="47" name="TekstSylinder 46"/>
          <p:cNvSpPr txBox="1"/>
          <p:nvPr/>
        </p:nvSpPr>
        <p:spPr>
          <a:xfrm>
            <a:off x="3563888" y="429309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 smtClean="0"/>
              <a:t>Needs</a:t>
            </a:r>
            <a:endParaRPr lang="nb-NO" sz="1400" b="1" dirty="0"/>
          </a:p>
        </p:txBody>
      </p:sp>
      <p:sp>
        <p:nvSpPr>
          <p:cNvPr id="48" name="TekstSylinder 47"/>
          <p:cNvSpPr txBox="1"/>
          <p:nvPr/>
        </p:nvSpPr>
        <p:spPr>
          <a:xfrm>
            <a:off x="2339752" y="3861048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 smtClean="0"/>
              <a:t>Competitive</a:t>
            </a:r>
            <a:r>
              <a:rPr lang="nb-NO" sz="1400" b="1" dirty="0" smtClean="0"/>
              <a:t> </a:t>
            </a:r>
            <a:r>
              <a:rPr lang="nb-NO" sz="1400" b="1" dirty="0" err="1" smtClean="0"/>
              <a:t>Advantage</a:t>
            </a:r>
            <a:endParaRPr lang="nb-NO" sz="1400" b="1" dirty="0"/>
          </a:p>
        </p:txBody>
      </p:sp>
      <p:sp>
        <p:nvSpPr>
          <p:cNvPr id="49" name="TekstSylinder 48"/>
          <p:cNvSpPr txBox="1"/>
          <p:nvPr/>
        </p:nvSpPr>
        <p:spPr>
          <a:xfrm>
            <a:off x="3277308" y="473362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/>
              <a:t>Insight</a:t>
            </a:r>
            <a:endParaRPr lang="nb-NO" sz="1400" b="1" dirty="0"/>
          </a:p>
        </p:txBody>
      </p:sp>
      <p:sp>
        <p:nvSpPr>
          <p:cNvPr id="50" name="TekstSylinder 49"/>
          <p:cNvSpPr txBox="1"/>
          <p:nvPr/>
        </p:nvSpPr>
        <p:spPr>
          <a:xfrm>
            <a:off x="595996" y="5209455"/>
            <a:ext cx="3399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 smtClean="0"/>
              <a:t>Purchase</a:t>
            </a:r>
            <a:r>
              <a:rPr lang="nb-NO" sz="1400" b="1" dirty="0" smtClean="0"/>
              <a:t> &amp; </a:t>
            </a:r>
            <a:r>
              <a:rPr lang="nb-NO" sz="1400" b="1" dirty="0" err="1" smtClean="0"/>
              <a:t>Consumption</a:t>
            </a:r>
            <a:r>
              <a:rPr lang="nb-NO" sz="1400" b="1" dirty="0" smtClean="0"/>
              <a:t> </a:t>
            </a:r>
            <a:r>
              <a:rPr lang="nb-NO" sz="1400" b="1" dirty="0" err="1" smtClean="0"/>
              <a:t>situations</a:t>
            </a:r>
            <a:endParaRPr lang="nb-NO" sz="1400" b="1" dirty="0"/>
          </a:p>
        </p:txBody>
      </p:sp>
      <p:sp>
        <p:nvSpPr>
          <p:cNvPr id="51" name="TekstSylinder 50"/>
          <p:cNvSpPr txBox="1"/>
          <p:nvPr/>
        </p:nvSpPr>
        <p:spPr>
          <a:xfrm>
            <a:off x="2341204" y="5661248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/>
              <a:t>Target Group</a:t>
            </a:r>
            <a:endParaRPr lang="nb-NO" sz="1400" b="1" dirty="0"/>
          </a:p>
        </p:txBody>
      </p:sp>
      <p:sp>
        <p:nvSpPr>
          <p:cNvPr id="52" name="TekstSylinder 51"/>
          <p:cNvSpPr txBox="1"/>
          <p:nvPr/>
        </p:nvSpPr>
        <p:spPr>
          <a:xfrm>
            <a:off x="1619672" y="6137081"/>
            <a:ext cx="236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 smtClean="0"/>
              <a:t>Competitive</a:t>
            </a:r>
            <a:r>
              <a:rPr lang="nb-NO" sz="1400" b="1" dirty="0" smtClean="0"/>
              <a:t> Arena</a:t>
            </a:r>
            <a:endParaRPr lang="nb-NO" sz="1400" b="1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759136"/>
          </a:xfrm>
        </p:spPr>
        <p:txBody>
          <a:bodyPr/>
          <a:lstStyle/>
          <a:p>
            <a:r>
              <a:rPr lang="nb-NO" dirty="0" smtClean="0"/>
              <a:t>”</a:t>
            </a:r>
            <a:r>
              <a:rPr lang="nb-NO" dirty="0" err="1" smtClean="0"/>
              <a:t>Positioning</a:t>
            </a:r>
            <a:r>
              <a:rPr lang="nb-NO" dirty="0" smtClean="0"/>
              <a:t> </a:t>
            </a:r>
            <a:r>
              <a:rPr lang="nb-NO" dirty="0" err="1" smtClean="0"/>
              <a:t>pyramid</a:t>
            </a:r>
            <a:r>
              <a:rPr lang="nb-NO" dirty="0" smtClean="0"/>
              <a:t>” B2C – headings</a:t>
            </a:r>
            <a:endParaRPr lang="nb-NO" sz="1800" dirty="0"/>
          </a:p>
        </p:txBody>
      </p:sp>
      <p:cxnSp>
        <p:nvCxnSpPr>
          <p:cNvPr id="54" name="Rett linje 53"/>
          <p:cNvCxnSpPr/>
          <p:nvPr/>
        </p:nvCxnSpPr>
        <p:spPr>
          <a:xfrm>
            <a:off x="539552" y="404664"/>
            <a:ext cx="8208912" cy="0"/>
          </a:xfrm>
          <a:prstGeom prst="line">
            <a:avLst/>
          </a:prstGeom>
          <a:ln w="5715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Bilde 26" descr="Posisjonering hel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75" y="1216662"/>
            <a:ext cx="4779181" cy="5740730"/>
          </a:xfrm>
          <a:prstGeom prst="rect">
            <a:avLst/>
          </a:prstGeom>
        </p:spPr>
      </p:pic>
      <p:sp>
        <p:nvSpPr>
          <p:cNvPr id="28" name="Pil høyre 27"/>
          <p:cNvSpPr/>
          <p:nvPr/>
        </p:nvSpPr>
        <p:spPr>
          <a:xfrm rot="14741305">
            <a:off x="5354667" y="3793834"/>
            <a:ext cx="4462911" cy="376697"/>
          </a:xfrm>
          <a:prstGeom prst="rightArrow">
            <a:avLst>
              <a:gd name="adj1" fmla="val 3656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372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tt linje 28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1115616" y="1196752"/>
            <a:ext cx="7632848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956376" cy="759136"/>
          </a:xfrm>
        </p:spPr>
        <p:txBody>
          <a:bodyPr>
            <a:normAutofit fontScale="90000"/>
          </a:bodyPr>
          <a:lstStyle/>
          <a:p>
            <a:r>
              <a:rPr lang="nb-NO" sz="6700" dirty="0" smtClean="0">
                <a:solidFill>
                  <a:schemeClr val="accent1"/>
                </a:solidFill>
              </a:rPr>
              <a:t>R</a:t>
            </a:r>
            <a:endParaRPr lang="nb-NO" sz="2700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95536" y="2143264"/>
            <a:ext cx="4536504" cy="1086826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is-IS" b="1" dirty="0" smtClean="0">
                <a:solidFill>
                  <a:schemeClr val="tx1"/>
                </a:solidFill>
                <a:latin typeface="+mn-lt"/>
              </a:rPr>
              <a:t>…</a:t>
            </a:r>
            <a:endParaRPr lang="en-GB" sz="16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ittel 2"/>
          <p:cNvSpPr txBox="1">
            <a:spLocks/>
          </p:cNvSpPr>
          <p:nvPr/>
        </p:nvSpPr>
        <p:spPr>
          <a:xfrm>
            <a:off x="1475656" y="581632"/>
            <a:ext cx="7956376" cy="759136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b-NO" sz="2800" b="1" kern="1200" cap="all" baseline="0" noProof="0">
                <a:solidFill>
                  <a:srgbClr val="0080C5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nb-NO" sz="2400" dirty="0"/>
              <a:t> </a:t>
            </a:r>
            <a:r>
              <a:rPr lang="nb-NO" sz="2400" dirty="0" smtClean="0"/>
              <a:t> </a:t>
            </a:r>
            <a:r>
              <a:rPr lang="nb-NO" sz="2400" dirty="0" err="1" smtClean="0"/>
              <a:t>elation</a:t>
            </a:r>
            <a:r>
              <a:rPr lang="nb-NO" sz="2400" dirty="0" smtClean="0"/>
              <a:t> to/ </a:t>
            </a:r>
            <a:r>
              <a:rPr lang="nb-NO" sz="2400" dirty="0" err="1" smtClean="0"/>
              <a:t>role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endParaRPr lang="nb-NO" sz="2700" dirty="0"/>
          </a:p>
        </p:txBody>
      </p:sp>
      <p:pic>
        <p:nvPicPr>
          <p:cNvPr id="14" name="Bilde 13" descr="posisjonering 6 sis stor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8" r="35694"/>
          <a:stretch/>
        </p:blipFill>
        <p:spPr>
          <a:xfrm>
            <a:off x="156737" y="139402"/>
            <a:ext cx="967396" cy="1216592"/>
          </a:xfrm>
          <a:prstGeom prst="rect">
            <a:avLst/>
          </a:prstGeom>
        </p:spPr>
      </p:pic>
      <p:sp>
        <p:nvSpPr>
          <p:cNvPr id="11" name="TekstSylinder 7"/>
          <p:cNvSpPr txBox="1">
            <a:spLocks noChangeArrowheads="1"/>
          </p:cNvSpPr>
          <p:nvPr/>
        </p:nvSpPr>
        <p:spPr bwMode="auto">
          <a:xfrm>
            <a:off x="35496" y="5859269"/>
            <a:ext cx="38164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role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does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/species from Norway have </a:t>
            </a:r>
            <a:r>
              <a:rPr lang="nb-NO" sz="1400" i="1" dirty="0">
                <a:latin typeface="Calibri"/>
                <a:cs typeface="Calibri"/>
              </a:rPr>
              <a:t>in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life</a:t>
            </a:r>
            <a:r>
              <a:rPr lang="nb-NO" sz="1400" i="1" dirty="0">
                <a:latin typeface="Calibri"/>
                <a:cs typeface="Calibri"/>
              </a:rPr>
              <a:t> of </a:t>
            </a:r>
            <a:r>
              <a:rPr lang="nb-NO" sz="1400" i="1" dirty="0" err="1">
                <a:latin typeface="Calibri"/>
                <a:cs typeface="Calibri"/>
              </a:rPr>
              <a:t>our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consumers</a:t>
            </a:r>
            <a:r>
              <a:rPr lang="nb-NO" sz="1400" i="1" dirty="0">
                <a:latin typeface="Calibri"/>
                <a:cs typeface="Calibri"/>
              </a:rPr>
              <a:t>? </a:t>
            </a:r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kind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of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relationship</a:t>
            </a:r>
            <a:r>
              <a:rPr lang="nb-NO" sz="1400" i="1" dirty="0">
                <a:latin typeface="Calibri"/>
                <a:cs typeface="Calibri"/>
              </a:rPr>
              <a:t> do </a:t>
            </a:r>
            <a:r>
              <a:rPr lang="nb-NO" sz="1400" i="1" dirty="0" err="1">
                <a:latin typeface="Calibri"/>
                <a:cs typeface="Calibri"/>
              </a:rPr>
              <a:t>we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want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consumers</a:t>
            </a:r>
            <a:r>
              <a:rPr lang="nb-NO" sz="1400" i="1" dirty="0">
                <a:latin typeface="Calibri"/>
                <a:cs typeface="Calibri"/>
              </a:rPr>
              <a:t> to have </a:t>
            </a:r>
            <a:r>
              <a:rPr lang="nb-NO" sz="1400" i="1" dirty="0" err="1">
                <a:latin typeface="Calibri"/>
                <a:cs typeface="Calibri"/>
              </a:rPr>
              <a:t>with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/species  from Norway?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sp>
        <p:nvSpPr>
          <p:cNvPr id="12" name="TekstSylinder 11"/>
          <p:cNvSpPr txBox="1"/>
          <p:nvPr/>
        </p:nvSpPr>
        <p:spPr>
          <a:xfrm flipH="1">
            <a:off x="35496" y="5571237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 smtClean="0">
                <a:solidFill>
                  <a:srgbClr val="00416A"/>
                </a:solidFill>
              </a:rPr>
              <a:t>Relation</a:t>
            </a:r>
            <a:r>
              <a:rPr lang="nb-NO" sz="1400" b="1" dirty="0" smtClean="0">
                <a:solidFill>
                  <a:srgbClr val="00416A"/>
                </a:solidFill>
              </a:rPr>
              <a:t> to/</a:t>
            </a:r>
            <a:r>
              <a:rPr lang="nb-NO" sz="1400" b="1" dirty="0" err="1" smtClean="0">
                <a:solidFill>
                  <a:srgbClr val="00416A"/>
                </a:solidFill>
              </a:rPr>
              <a:t>Role</a:t>
            </a:r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5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posisjonering 6 si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50" r="18182"/>
          <a:stretch/>
        </p:blipFill>
        <p:spPr>
          <a:xfrm>
            <a:off x="3951111" y="1264541"/>
            <a:ext cx="4515555" cy="5678740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 flipH="1">
            <a:off x="2195737" y="1916832"/>
            <a:ext cx="2376263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759136"/>
          </a:xfrm>
        </p:spPr>
        <p:txBody>
          <a:bodyPr/>
          <a:lstStyle/>
          <a:p>
            <a:r>
              <a:rPr lang="nb-NO" dirty="0"/>
              <a:t>”</a:t>
            </a:r>
            <a:r>
              <a:rPr lang="nb-NO" dirty="0" err="1"/>
              <a:t>Positioning</a:t>
            </a:r>
            <a:r>
              <a:rPr lang="nb-NO" dirty="0"/>
              <a:t> </a:t>
            </a:r>
            <a:r>
              <a:rPr lang="nb-NO" dirty="0" err="1"/>
              <a:t>pyramid</a:t>
            </a:r>
            <a:r>
              <a:rPr lang="nb-NO" dirty="0"/>
              <a:t>” B2C </a:t>
            </a:r>
            <a:endParaRPr lang="nb-NO" sz="1800" dirty="0"/>
          </a:p>
        </p:txBody>
      </p:sp>
      <p:cxnSp>
        <p:nvCxnSpPr>
          <p:cNvPr id="54" name="Rett linje 53"/>
          <p:cNvCxnSpPr/>
          <p:nvPr/>
        </p:nvCxnSpPr>
        <p:spPr>
          <a:xfrm>
            <a:off x="539552" y="404664"/>
            <a:ext cx="8208912" cy="0"/>
          </a:xfrm>
          <a:prstGeom prst="line">
            <a:avLst/>
          </a:prstGeom>
          <a:ln w="5715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Sylinder 7"/>
          <p:cNvSpPr txBox="1">
            <a:spLocks noChangeArrowheads="1"/>
          </p:cNvSpPr>
          <p:nvPr/>
        </p:nvSpPr>
        <p:spPr bwMode="auto">
          <a:xfrm>
            <a:off x="539552" y="1988840"/>
            <a:ext cx="39604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>
                <a:latin typeface="Calibri"/>
                <a:cs typeface="Calibri"/>
              </a:rPr>
              <a:t>How </a:t>
            </a:r>
            <a:r>
              <a:rPr lang="nb-NO" sz="1400" i="1" dirty="0" err="1">
                <a:latin typeface="Calibri"/>
                <a:cs typeface="Calibri"/>
              </a:rPr>
              <a:t>will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others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describe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consumer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of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 from Norway? </a:t>
            </a:r>
            <a:r>
              <a:rPr lang="nb-NO" sz="1400" i="1" dirty="0">
                <a:latin typeface="Calibri"/>
                <a:cs typeface="Calibri"/>
              </a:rPr>
              <a:t>How </a:t>
            </a:r>
            <a:r>
              <a:rPr lang="nb-NO" sz="1400" i="1" dirty="0" err="1">
                <a:latin typeface="Calibri"/>
                <a:cs typeface="Calibri"/>
              </a:rPr>
              <a:t>are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our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consumers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perceived</a:t>
            </a:r>
            <a:r>
              <a:rPr lang="nb-NO" sz="1400" i="1" dirty="0">
                <a:latin typeface="Calibri"/>
                <a:cs typeface="Calibri"/>
              </a:rPr>
              <a:t> by </a:t>
            </a:r>
            <a:r>
              <a:rPr lang="nb-NO" sz="1400" i="1" dirty="0" err="1">
                <a:latin typeface="Calibri"/>
                <a:cs typeface="Calibri"/>
              </a:rPr>
              <a:t>others</a:t>
            </a:r>
            <a:r>
              <a:rPr lang="nb-NO" sz="1400" i="1" dirty="0">
                <a:latin typeface="Calibri"/>
                <a:cs typeface="Calibri"/>
              </a:rPr>
              <a:t>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cxnSp>
        <p:nvCxnSpPr>
          <p:cNvPr id="6" name="Rett linje 5"/>
          <p:cNvCxnSpPr/>
          <p:nvPr/>
        </p:nvCxnSpPr>
        <p:spPr>
          <a:xfrm>
            <a:off x="4572000" y="1916832"/>
            <a:ext cx="1008112" cy="36004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 flipH="1">
            <a:off x="539552" y="170080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 smtClean="0">
                <a:solidFill>
                  <a:srgbClr val="00416A"/>
                </a:solidFill>
              </a:rPr>
              <a:t>Projection</a:t>
            </a:r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6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tt linje 28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1115616" y="1196752"/>
            <a:ext cx="7632848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956376" cy="759136"/>
          </a:xfrm>
        </p:spPr>
        <p:txBody>
          <a:bodyPr>
            <a:normAutofit fontScale="90000"/>
          </a:bodyPr>
          <a:lstStyle/>
          <a:p>
            <a:r>
              <a:rPr lang="nb-NO" sz="6700" dirty="0" smtClean="0">
                <a:solidFill>
                  <a:schemeClr val="accent1"/>
                </a:solidFill>
              </a:rPr>
              <a:t>P</a:t>
            </a:r>
            <a:endParaRPr lang="nb-NO" sz="2700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555677" y="1604190"/>
            <a:ext cx="8229600" cy="160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…</a:t>
            </a:r>
            <a:endParaRPr lang="nb-NO" dirty="0" smtClean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6086603" y="2551523"/>
            <a:ext cx="2183623" cy="123166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GB" sz="1200" i="1" dirty="0" smtClean="0">
                <a:solidFill>
                  <a:schemeClr val="bg1"/>
                </a:solidFill>
                <a:latin typeface="Calibri" pitchFamily="-110" charset="0"/>
              </a:rPr>
              <a:t>How would others describe the use of seafood from Norway?</a:t>
            </a:r>
          </a:p>
          <a:p>
            <a:r>
              <a:rPr lang="en-GB" sz="12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 does seafood from Norway tell my surroundings about me as a consumer and person? </a:t>
            </a:r>
            <a:endParaRPr lang="en-GB" sz="12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ittel 2"/>
          <p:cNvSpPr txBox="1">
            <a:spLocks/>
          </p:cNvSpPr>
          <p:nvPr/>
        </p:nvSpPr>
        <p:spPr>
          <a:xfrm>
            <a:off x="1512168" y="581632"/>
            <a:ext cx="7956376" cy="759136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b-NO" sz="2800" b="1" kern="1200" cap="all" baseline="0" noProof="0">
                <a:solidFill>
                  <a:srgbClr val="0080C5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nb-NO" sz="2400" dirty="0" err="1" smtClean="0"/>
              <a:t>rojection</a:t>
            </a:r>
            <a:endParaRPr lang="nb-NO" sz="2700" dirty="0"/>
          </a:p>
        </p:txBody>
      </p:sp>
      <p:pic>
        <p:nvPicPr>
          <p:cNvPr id="23" name="Bilde 22" descr="posisjonering 6 si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6" r="18086"/>
          <a:stretch/>
        </p:blipFill>
        <p:spPr>
          <a:xfrm>
            <a:off x="156737" y="139402"/>
            <a:ext cx="967396" cy="1216592"/>
          </a:xfrm>
          <a:prstGeom prst="rect">
            <a:avLst/>
          </a:prstGeom>
        </p:spPr>
      </p:pic>
      <p:sp>
        <p:nvSpPr>
          <p:cNvPr id="21" name="TekstSylinder 7"/>
          <p:cNvSpPr txBox="1">
            <a:spLocks noChangeArrowheads="1"/>
          </p:cNvSpPr>
          <p:nvPr/>
        </p:nvSpPr>
        <p:spPr bwMode="auto">
          <a:xfrm>
            <a:off x="31921" y="6119336"/>
            <a:ext cx="39604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>
                <a:latin typeface="Calibri"/>
                <a:cs typeface="Calibri"/>
              </a:rPr>
              <a:t>How </a:t>
            </a:r>
            <a:r>
              <a:rPr lang="nb-NO" sz="1400" i="1" dirty="0" err="1">
                <a:latin typeface="Calibri"/>
                <a:cs typeface="Calibri"/>
              </a:rPr>
              <a:t>will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others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describe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consumer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of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/species  from Norway? </a:t>
            </a:r>
            <a:r>
              <a:rPr lang="nb-NO" sz="1400" i="1" dirty="0">
                <a:latin typeface="Calibri"/>
                <a:cs typeface="Calibri"/>
              </a:rPr>
              <a:t>How </a:t>
            </a:r>
            <a:r>
              <a:rPr lang="nb-NO" sz="1400" i="1" dirty="0" err="1">
                <a:latin typeface="Calibri"/>
                <a:cs typeface="Calibri"/>
              </a:rPr>
              <a:t>are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our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consumers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perceived</a:t>
            </a:r>
            <a:r>
              <a:rPr lang="nb-NO" sz="1400" i="1" dirty="0">
                <a:latin typeface="Calibri"/>
                <a:cs typeface="Calibri"/>
              </a:rPr>
              <a:t> by </a:t>
            </a:r>
            <a:r>
              <a:rPr lang="nb-NO" sz="1400" i="1" dirty="0" err="1">
                <a:latin typeface="Calibri"/>
                <a:cs typeface="Calibri"/>
              </a:rPr>
              <a:t>others</a:t>
            </a:r>
            <a:r>
              <a:rPr lang="nb-NO" sz="1400" i="1" dirty="0">
                <a:latin typeface="Calibri"/>
                <a:cs typeface="Calibri"/>
              </a:rPr>
              <a:t>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sp>
        <p:nvSpPr>
          <p:cNvPr id="24" name="TekstSylinder 23"/>
          <p:cNvSpPr txBox="1"/>
          <p:nvPr/>
        </p:nvSpPr>
        <p:spPr>
          <a:xfrm flipH="1">
            <a:off x="31921" y="5831304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 smtClean="0">
                <a:solidFill>
                  <a:srgbClr val="00416A"/>
                </a:solidFill>
              </a:rPr>
              <a:t>Projection</a:t>
            </a:r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8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e 19" descr="posisjonering 6 si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6"/>
          <a:stretch/>
        </p:blipFill>
        <p:spPr>
          <a:xfrm>
            <a:off x="3709357" y="1264541"/>
            <a:ext cx="4954866" cy="5678740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 flipH="1">
            <a:off x="2195738" y="1916832"/>
            <a:ext cx="3672406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kstSylinder 41"/>
          <p:cNvSpPr txBox="1"/>
          <p:nvPr/>
        </p:nvSpPr>
        <p:spPr>
          <a:xfrm>
            <a:off x="539552" y="171073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>
                <a:solidFill>
                  <a:srgbClr val="00416A"/>
                </a:solidFill>
              </a:rPr>
              <a:t>Brand </a:t>
            </a:r>
            <a:r>
              <a:rPr lang="nb-NO" sz="1400" b="1" dirty="0" err="1" smtClean="0">
                <a:solidFill>
                  <a:srgbClr val="00416A"/>
                </a:solidFill>
              </a:rPr>
              <a:t>Promise</a:t>
            </a:r>
            <a:endParaRPr lang="nb-NO" sz="1400" b="1" dirty="0">
              <a:solidFill>
                <a:srgbClr val="00416A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759136"/>
          </a:xfrm>
        </p:spPr>
        <p:txBody>
          <a:bodyPr/>
          <a:lstStyle/>
          <a:p>
            <a:r>
              <a:rPr lang="nb-NO" dirty="0"/>
              <a:t>”</a:t>
            </a:r>
            <a:r>
              <a:rPr lang="nb-NO" dirty="0" err="1"/>
              <a:t>Positioning</a:t>
            </a:r>
            <a:r>
              <a:rPr lang="nb-NO" dirty="0"/>
              <a:t> </a:t>
            </a:r>
            <a:r>
              <a:rPr lang="nb-NO" dirty="0" err="1"/>
              <a:t>pyramid</a:t>
            </a:r>
            <a:r>
              <a:rPr lang="nb-NO" dirty="0"/>
              <a:t>” B2C </a:t>
            </a:r>
            <a:endParaRPr lang="nb-NO" sz="1800" dirty="0"/>
          </a:p>
        </p:txBody>
      </p:sp>
      <p:cxnSp>
        <p:nvCxnSpPr>
          <p:cNvPr id="54" name="Rett linje 53"/>
          <p:cNvCxnSpPr/>
          <p:nvPr/>
        </p:nvCxnSpPr>
        <p:spPr>
          <a:xfrm>
            <a:off x="539552" y="404664"/>
            <a:ext cx="8208912" cy="0"/>
          </a:xfrm>
          <a:prstGeom prst="line">
            <a:avLst/>
          </a:prstGeom>
          <a:ln w="5715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Sylinder 7"/>
          <p:cNvSpPr txBox="1">
            <a:spLocks noChangeArrowheads="1"/>
          </p:cNvSpPr>
          <p:nvPr/>
        </p:nvSpPr>
        <p:spPr bwMode="auto">
          <a:xfrm>
            <a:off x="539552" y="1988840"/>
            <a:ext cx="3600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nb-NO" sz="1400" i="1" dirty="0">
                <a:latin typeface="Calibri"/>
                <a:cs typeface="Calibri"/>
              </a:rPr>
              <a:t>How </a:t>
            </a:r>
            <a:r>
              <a:rPr lang="nb-NO" sz="1400" i="1" dirty="0" err="1">
                <a:latin typeface="Calibri"/>
                <a:cs typeface="Calibri"/>
              </a:rPr>
              <a:t>can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essence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of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 from Norway be </a:t>
            </a:r>
            <a:r>
              <a:rPr lang="nb-NO" sz="1400" i="1" dirty="0" err="1">
                <a:latin typeface="Calibri"/>
                <a:cs typeface="Calibri"/>
              </a:rPr>
              <a:t>described</a:t>
            </a:r>
            <a:r>
              <a:rPr lang="nb-NO" sz="1400" i="1" dirty="0">
                <a:latin typeface="Calibri"/>
                <a:cs typeface="Calibri"/>
              </a:rPr>
              <a:t>? </a:t>
            </a:r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is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summary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of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position</a:t>
            </a:r>
            <a:r>
              <a:rPr lang="nb-NO" sz="1400" i="1" dirty="0">
                <a:latin typeface="Calibri"/>
                <a:cs typeface="Calibri"/>
              </a:rPr>
              <a:t> for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 from Norway?</a:t>
            </a:r>
            <a:endParaRPr lang="nb-NO" sz="1400" i="1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73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tt linje 28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1115616" y="1196752"/>
            <a:ext cx="7632848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ktangel 23"/>
          <p:cNvSpPr/>
          <p:nvPr/>
        </p:nvSpPr>
        <p:spPr>
          <a:xfrm>
            <a:off x="611560" y="1988840"/>
            <a:ext cx="4968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xx</a:t>
            </a:r>
            <a:endParaRPr lang="en-GB" sz="1600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956376" cy="759136"/>
          </a:xfrm>
        </p:spPr>
        <p:txBody>
          <a:bodyPr>
            <a:normAutofit fontScale="90000"/>
          </a:bodyPr>
          <a:lstStyle/>
          <a:p>
            <a:r>
              <a:rPr lang="nb-NO" sz="6700" dirty="0" smtClean="0">
                <a:solidFill>
                  <a:schemeClr val="accent1"/>
                </a:solidFill>
              </a:rPr>
              <a:t>B</a:t>
            </a:r>
            <a:r>
              <a:rPr lang="nb-NO" sz="2400" dirty="0" smtClean="0"/>
              <a:t>rand </a:t>
            </a:r>
            <a:r>
              <a:rPr lang="nb-NO" sz="2400" dirty="0" err="1" smtClean="0"/>
              <a:t>promise</a:t>
            </a:r>
            <a:r>
              <a:rPr lang="nb-NO" sz="2400" dirty="0" smtClean="0"/>
              <a:t> – </a:t>
            </a:r>
            <a:endParaRPr lang="nb-NO" sz="2700" dirty="0"/>
          </a:p>
        </p:txBody>
      </p:sp>
      <p:pic>
        <p:nvPicPr>
          <p:cNvPr id="15" name="Bilde 14" descr="posisjonering 6 sis stor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2" r="540"/>
          <a:stretch/>
        </p:blipFill>
        <p:spPr>
          <a:xfrm>
            <a:off x="156737" y="139402"/>
            <a:ext cx="967396" cy="1216592"/>
          </a:xfrm>
          <a:prstGeom prst="rect">
            <a:avLst/>
          </a:prstGeom>
        </p:spPr>
      </p:pic>
      <p:sp>
        <p:nvSpPr>
          <p:cNvPr id="17" name="TekstSylinder 16"/>
          <p:cNvSpPr txBox="1"/>
          <p:nvPr/>
        </p:nvSpPr>
        <p:spPr>
          <a:xfrm>
            <a:off x="2728" y="584123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>
                <a:solidFill>
                  <a:srgbClr val="00416A"/>
                </a:solidFill>
              </a:rPr>
              <a:t>Brand </a:t>
            </a:r>
            <a:r>
              <a:rPr lang="nb-NO" sz="1400" b="1" dirty="0" err="1" smtClean="0">
                <a:solidFill>
                  <a:srgbClr val="00416A"/>
                </a:solidFill>
              </a:rPr>
              <a:t>Promise</a:t>
            </a:r>
            <a:endParaRPr lang="nb-NO" sz="1400" b="1" dirty="0">
              <a:solidFill>
                <a:srgbClr val="00416A"/>
              </a:solidFill>
            </a:endParaRPr>
          </a:p>
        </p:txBody>
      </p:sp>
      <p:sp>
        <p:nvSpPr>
          <p:cNvPr id="19" name="TekstSylinder 7"/>
          <p:cNvSpPr txBox="1">
            <a:spLocks noChangeArrowheads="1"/>
          </p:cNvSpPr>
          <p:nvPr/>
        </p:nvSpPr>
        <p:spPr bwMode="auto">
          <a:xfrm>
            <a:off x="2728" y="6119336"/>
            <a:ext cx="3600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nb-NO" sz="1400" i="1" dirty="0">
                <a:latin typeface="Calibri"/>
                <a:cs typeface="Calibri"/>
              </a:rPr>
              <a:t>How </a:t>
            </a:r>
            <a:r>
              <a:rPr lang="nb-NO" sz="1400" i="1" dirty="0" err="1">
                <a:latin typeface="Calibri"/>
                <a:cs typeface="Calibri"/>
              </a:rPr>
              <a:t>can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essence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of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/species from Norway be </a:t>
            </a:r>
            <a:r>
              <a:rPr lang="nb-NO" sz="1400" i="1" dirty="0" err="1">
                <a:latin typeface="Calibri"/>
                <a:cs typeface="Calibri"/>
              </a:rPr>
              <a:t>described</a:t>
            </a:r>
            <a:r>
              <a:rPr lang="nb-NO" sz="1400" i="1" dirty="0">
                <a:latin typeface="Calibri"/>
                <a:cs typeface="Calibri"/>
              </a:rPr>
              <a:t>? </a:t>
            </a:r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is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summary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of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position</a:t>
            </a:r>
            <a:r>
              <a:rPr lang="nb-NO" sz="1400" i="1" dirty="0">
                <a:latin typeface="Calibri"/>
                <a:cs typeface="Calibri"/>
              </a:rPr>
              <a:t> for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/species from Norway?</a:t>
            </a:r>
            <a:endParaRPr lang="nb-NO" sz="1400" i="1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7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posisjonering 5 før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0" r="78693"/>
          <a:stretch/>
        </p:blipFill>
        <p:spPr>
          <a:xfrm>
            <a:off x="3217334" y="1340555"/>
            <a:ext cx="5926666" cy="5676720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 flipH="1">
            <a:off x="2195736" y="1916832"/>
            <a:ext cx="1152128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759136"/>
          </a:xfrm>
        </p:spPr>
        <p:txBody>
          <a:bodyPr/>
          <a:lstStyle/>
          <a:p>
            <a:r>
              <a:rPr lang="nb-NO" dirty="0" smtClean="0"/>
              <a:t>”</a:t>
            </a:r>
            <a:r>
              <a:rPr lang="nb-NO" dirty="0" err="1" smtClean="0"/>
              <a:t>Positioning</a:t>
            </a:r>
            <a:r>
              <a:rPr lang="nb-NO" dirty="0" smtClean="0"/>
              <a:t> </a:t>
            </a:r>
            <a:r>
              <a:rPr lang="nb-NO" dirty="0" err="1" smtClean="0"/>
              <a:t>pyramid</a:t>
            </a:r>
            <a:r>
              <a:rPr lang="nb-NO" dirty="0" smtClean="0"/>
              <a:t>” B2C </a:t>
            </a:r>
            <a:endParaRPr lang="nb-NO" sz="1800" dirty="0"/>
          </a:p>
        </p:txBody>
      </p:sp>
      <p:cxnSp>
        <p:nvCxnSpPr>
          <p:cNvPr id="54" name="Rett linje 53"/>
          <p:cNvCxnSpPr/>
          <p:nvPr/>
        </p:nvCxnSpPr>
        <p:spPr>
          <a:xfrm>
            <a:off x="539552" y="404664"/>
            <a:ext cx="8208912" cy="0"/>
          </a:xfrm>
          <a:prstGeom prst="line">
            <a:avLst/>
          </a:prstGeom>
          <a:ln w="5715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Sylinder 7"/>
          <p:cNvSpPr txBox="1">
            <a:spLocks noChangeArrowheads="1"/>
          </p:cNvSpPr>
          <p:nvPr/>
        </p:nvSpPr>
        <p:spPr bwMode="auto">
          <a:xfrm>
            <a:off x="539552" y="1988840"/>
            <a:ext cx="26642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smtClean="0">
                <a:latin typeface="Calibri"/>
                <a:cs typeface="Calibri"/>
              </a:rPr>
              <a:t>How </a:t>
            </a:r>
            <a:r>
              <a:rPr lang="nb-NO" sz="1400" i="1" dirty="0" err="1" smtClean="0">
                <a:latin typeface="Calibri"/>
                <a:cs typeface="Calibri"/>
              </a:rPr>
              <a:t>can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we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describe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the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position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we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aim</a:t>
            </a:r>
            <a:r>
              <a:rPr lang="nb-NO" sz="1400" i="1" dirty="0" smtClean="0">
                <a:latin typeface="Calibri"/>
                <a:cs typeface="Calibri"/>
              </a:rPr>
              <a:t> to </a:t>
            </a:r>
            <a:r>
              <a:rPr lang="nb-NO" sz="1400" i="1" dirty="0" err="1" smtClean="0">
                <a:latin typeface="Calibri"/>
                <a:cs typeface="Calibri"/>
              </a:rPr>
              <a:t>achieve</a:t>
            </a:r>
            <a:r>
              <a:rPr lang="nb-NO" sz="1400" i="1" dirty="0" smtClean="0">
                <a:latin typeface="Calibri"/>
                <a:cs typeface="Calibri"/>
              </a:rPr>
              <a:t>, relative to </a:t>
            </a:r>
            <a:r>
              <a:rPr lang="nb-NO" sz="1400" i="1" dirty="0" err="1" smtClean="0">
                <a:latin typeface="Calibri"/>
                <a:cs typeface="Calibri"/>
              </a:rPr>
              <a:t>competitors</a:t>
            </a:r>
            <a:r>
              <a:rPr lang="nb-NO" sz="1400" i="1" dirty="0" smtClean="0">
                <a:latin typeface="Calibri"/>
                <a:cs typeface="Calibri"/>
              </a:rPr>
              <a:t>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cxnSp>
        <p:nvCxnSpPr>
          <p:cNvPr id="6" name="Rett linje 5"/>
          <p:cNvCxnSpPr/>
          <p:nvPr/>
        </p:nvCxnSpPr>
        <p:spPr>
          <a:xfrm>
            <a:off x="3347864" y="1916832"/>
            <a:ext cx="576064" cy="4176464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 flipH="1">
            <a:off x="467544" y="175365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 smtClean="0">
                <a:solidFill>
                  <a:srgbClr val="00416A"/>
                </a:solidFill>
              </a:rPr>
              <a:t>Competitive</a:t>
            </a:r>
            <a:r>
              <a:rPr lang="nb-NO" sz="1400" b="1" dirty="0" smtClean="0">
                <a:solidFill>
                  <a:srgbClr val="00416A"/>
                </a:solidFill>
              </a:rPr>
              <a:t> arena</a:t>
            </a:r>
            <a:endParaRPr lang="nb-NO" sz="1400" b="1" dirty="0">
              <a:solidFill>
                <a:srgbClr val="00416A"/>
              </a:solidFill>
            </a:endParaRP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4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 descr="posisjonering 5 før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0" r="78693"/>
          <a:stretch/>
        </p:blipFill>
        <p:spPr>
          <a:xfrm>
            <a:off x="-4972" y="188640"/>
            <a:ext cx="1210650" cy="1159593"/>
          </a:xfrm>
          <a:prstGeom prst="rect">
            <a:avLst/>
          </a:prstGeom>
        </p:spPr>
      </p:pic>
      <p:cxnSp>
        <p:nvCxnSpPr>
          <p:cNvPr id="29" name="Rett linje 28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1115616" y="1196752"/>
            <a:ext cx="7632848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ktangel 23"/>
          <p:cNvSpPr/>
          <p:nvPr/>
        </p:nvSpPr>
        <p:spPr>
          <a:xfrm>
            <a:off x="611560" y="1988840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b="1" dirty="0" smtClean="0"/>
              <a:t>…</a:t>
            </a:r>
            <a:endParaRPr lang="en-GB" sz="1600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956376" cy="759136"/>
          </a:xfrm>
        </p:spPr>
        <p:txBody>
          <a:bodyPr>
            <a:normAutofit fontScale="90000"/>
          </a:bodyPr>
          <a:lstStyle/>
          <a:p>
            <a:r>
              <a:rPr lang="nb-NO" sz="6700" dirty="0" err="1" smtClean="0">
                <a:solidFill>
                  <a:schemeClr val="accent1"/>
                </a:solidFill>
              </a:rPr>
              <a:t>C</a:t>
            </a:r>
            <a:r>
              <a:rPr lang="nb-NO" sz="2700" dirty="0" err="1" smtClean="0"/>
              <a:t>ompetitive</a:t>
            </a:r>
            <a:r>
              <a:rPr lang="nb-NO" sz="2700" dirty="0" smtClean="0"/>
              <a:t> arena</a:t>
            </a:r>
            <a:endParaRPr lang="nb-NO" sz="2700" dirty="0"/>
          </a:p>
        </p:txBody>
      </p:sp>
      <p:sp>
        <p:nvSpPr>
          <p:cNvPr id="15" name="TekstSylinder 7"/>
          <p:cNvSpPr txBox="1">
            <a:spLocks noChangeArrowheads="1"/>
          </p:cNvSpPr>
          <p:nvPr/>
        </p:nvSpPr>
        <p:spPr bwMode="auto">
          <a:xfrm>
            <a:off x="323528" y="6146720"/>
            <a:ext cx="26642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smtClean="0">
                <a:latin typeface="Calibri"/>
                <a:cs typeface="Calibri"/>
              </a:rPr>
              <a:t>How </a:t>
            </a:r>
            <a:r>
              <a:rPr lang="nb-NO" sz="1400" i="1" dirty="0" err="1" smtClean="0">
                <a:latin typeface="Calibri"/>
                <a:cs typeface="Calibri"/>
              </a:rPr>
              <a:t>can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we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describe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the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position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we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aim</a:t>
            </a:r>
            <a:r>
              <a:rPr lang="nb-NO" sz="1400" i="1" dirty="0" smtClean="0">
                <a:latin typeface="Calibri"/>
                <a:cs typeface="Calibri"/>
              </a:rPr>
              <a:t> to </a:t>
            </a:r>
            <a:r>
              <a:rPr lang="nb-NO" sz="1400" i="1" dirty="0" err="1" smtClean="0">
                <a:latin typeface="Calibri"/>
                <a:cs typeface="Calibri"/>
              </a:rPr>
              <a:t>achieve</a:t>
            </a:r>
            <a:r>
              <a:rPr lang="nb-NO" sz="1400" i="1" dirty="0" smtClean="0">
                <a:latin typeface="Calibri"/>
                <a:cs typeface="Calibri"/>
              </a:rPr>
              <a:t>, relative to </a:t>
            </a:r>
            <a:r>
              <a:rPr lang="nb-NO" sz="1400" i="1" dirty="0" err="1" smtClean="0">
                <a:latin typeface="Calibri"/>
                <a:cs typeface="Calibri"/>
              </a:rPr>
              <a:t>competitors</a:t>
            </a:r>
            <a:r>
              <a:rPr lang="nb-NO" sz="1400" i="1" dirty="0" smtClean="0">
                <a:latin typeface="Calibri"/>
                <a:cs typeface="Calibri"/>
              </a:rPr>
              <a:t>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sp>
        <p:nvSpPr>
          <p:cNvPr id="16" name="TekstSylinder 15"/>
          <p:cNvSpPr txBox="1"/>
          <p:nvPr/>
        </p:nvSpPr>
        <p:spPr>
          <a:xfrm flipH="1">
            <a:off x="251520" y="591153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 smtClean="0">
                <a:solidFill>
                  <a:srgbClr val="00416A"/>
                </a:solidFill>
              </a:rPr>
              <a:t>Competitive</a:t>
            </a:r>
            <a:r>
              <a:rPr lang="nb-NO" sz="1400" b="1" dirty="0" smtClean="0">
                <a:solidFill>
                  <a:srgbClr val="00416A"/>
                </a:solidFill>
              </a:rPr>
              <a:t> arena</a:t>
            </a:r>
            <a:endParaRPr lang="nb-NO" sz="1400" b="1" dirty="0">
              <a:solidFill>
                <a:srgbClr val="00416A"/>
              </a:solidFill>
            </a:endParaRP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40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posisjonering 5 før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3" r="59181"/>
          <a:stretch/>
        </p:blipFill>
        <p:spPr>
          <a:xfrm>
            <a:off x="3697108" y="1340555"/>
            <a:ext cx="5023557" cy="5676720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 flipH="1">
            <a:off x="1835696" y="1916832"/>
            <a:ext cx="1512168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759136"/>
          </a:xfrm>
        </p:spPr>
        <p:txBody>
          <a:bodyPr/>
          <a:lstStyle/>
          <a:p>
            <a:r>
              <a:rPr lang="nb-NO" dirty="0"/>
              <a:t>”</a:t>
            </a:r>
            <a:r>
              <a:rPr lang="nb-NO" dirty="0" err="1"/>
              <a:t>Positioning</a:t>
            </a:r>
            <a:r>
              <a:rPr lang="nb-NO" dirty="0"/>
              <a:t> </a:t>
            </a:r>
            <a:r>
              <a:rPr lang="nb-NO" dirty="0" err="1"/>
              <a:t>pyramid</a:t>
            </a:r>
            <a:r>
              <a:rPr lang="nb-NO" dirty="0"/>
              <a:t>” B2C </a:t>
            </a:r>
            <a:endParaRPr lang="nb-NO" sz="1800" dirty="0"/>
          </a:p>
        </p:txBody>
      </p:sp>
      <p:cxnSp>
        <p:nvCxnSpPr>
          <p:cNvPr id="54" name="Rett linje 53"/>
          <p:cNvCxnSpPr/>
          <p:nvPr/>
        </p:nvCxnSpPr>
        <p:spPr>
          <a:xfrm>
            <a:off x="539552" y="404664"/>
            <a:ext cx="8208912" cy="0"/>
          </a:xfrm>
          <a:prstGeom prst="line">
            <a:avLst/>
          </a:prstGeom>
          <a:ln w="5715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Sylinder 7"/>
          <p:cNvSpPr txBox="1">
            <a:spLocks noChangeArrowheads="1"/>
          </p:cNvSpPr>
          <p:nvPr/>
        </p:nvSpPr>
        <p:spPr bwMode="auto">
          <a:xfrm>
            <a:off x="539552" y="1988840"/>
            <a:ext cx="2880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>
                <a:latin typeface="Calibri"/>
                <a:cs typeface="Calibri"/>
              </a:rPr>
              <a:t>Who is </a:t>
            </a:r>
            <a:r>
              <a:rPr lang="nb-NO" sz="1400" i="1" dirty="0" err="1">
                <a:latin typeface="Calibri"/>
                <a:cs typeface="Calibri"/>
              </a:rPr>
              <a:t>our</a:t>
            </a:r>
            <a:r>
              <a:rPr lang="nb-NO" sz="1400" i="1" dirty="0">
                <a:latin typeface="Calibri"/>
                <a:cs typeface="Calibri"/>
              </a:rPr>
              <a:t> target </a:t>
            </a:r>
            <a:r>
              <a:rPr lang="nb-NO" sz="1400" i="1" dirty="0" err="1">
                <a:latin typeface="Calibri"/>
                <a:cs typeface="Calibri"/>
              </a:rPr>
              <a:t>group</a:t>
            </a:r>
            <a:r>
              <a:rPr lang="nb-NO" sz="1400" i="1" dirty="0">
                <a:latin typeface="Calibri"/>
                <a:cs typeface="Calibri"/>
              </a:rPr>
              <a:t>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cxnSp>
        <p:nvCxnSpPr>
          <p:cNvPr id="6" name="Rett linje 5"/>
          <p:cNvCxnSpPr/>
          <p:nvPr/>
        </p:nvCxnSpPr>
        <p:spPr>
          <a:xfrm>
            <a:off x="3347864" y="1916832"/>
            <a:ext cx="792088" cy="3816424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 flipH="1">
            <a:off x="539552" y="170080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solidFill>
                  <a:srgbClr val="00416A"/>
                </a:solidFill>
              </a:rPr>
              <a:t>Target Group</a:t>
            </a: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9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tt linje 28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1115616" y="1196752"/>
            <a:ext cx="7632848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5004049" y="3645024"/>
            <a:ext cx="3338084" cy="2448272"/>
          </a:xfrm>
          <a:prstGeom prst="rect">
            <a:avLst/>
          </a:prstGeom>
        </p:spPr>
      </p:pic>
      <p:sp>
        <p:nvSpPr>
          <p:cNvPr id="19" name="Content Placeholder 1"/>
          <p:cNvSpPr>
            <a:spLocks noGrp="1"/>
          </p:cNvSpPr>
          <p:nvPr>
            <p:ph idx="1"/>
          </p:nvPr>
        </p:nvSpPr>
        <p:spPr>
          <a:xfrm>
            <a:off x="540001" y="1500174"/>
            <a:ext cx="4176015" cy="46434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s-IS" sz="1600" b="1" dirty="0" smtClean="0">
                <a:solidFill>
                  <a:schemeClr val="dk1"/>
                </a:solidFill>
                <a:latin typeface="+mn-lt"/>
              </a:rPr>
              <a:t>….</a:t>
            </a:r>
            <a:endParaRPr lang="en-GB" sz="1600" dirty="0" smtClean="0">
              <a:solidFill>
                <a:schemeClr val="dk1"/>
              </a:solidFill>
              <a:latin typeface="+mn-lt"/>
            </a:endParaRPr>
          </a:p>
          <a:p>
            <a:pPr marL="0" indent="0">
              <a:buNone/>
            </a:pPr>
            <a:endParaRPr lang="en-GB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956376" cy="759136"/>
          </a:xfrm>
        </p:spPr>
        <p:txBody>
          <a:bodyPr>
            <a:normAutofit fontScale="90000"/>
          </a:bodyPr>
          <a:lstStyle/>
          <a:p>
            <a:r>
              <a:rPr lang="nb-NO" sz="6700" dirty="0" smtClean="0">
                <a:solidFill>
                  <a:schemeClr val="accent1"/>
                </a:solidFill>
              </a:rPr>
              <a:t>K</a:t>
            </a:r>
            <a:r>
              <a:rPr lang="nb-NO" sz="2400" dirty="0" smtClean="0"/>
              <a:t>ey Strategic target </a:t>
            </a:r>
            <a:r>
              <a:rPr lang="nb-NO" sz="2400" dirty="0" err="1" smtClean="0"/>
              <a:t>group</a:t>
            </a:r>
            <a:r>
              <a:rPr lang="nb-NO" sz="2400" dirty="0" smtClean="0"/>
              <a:t>(s)</a:t>
            </a:r>
            <a:endParaRPr lang="nb-NO" sz="2700" dirty="0"/>
          </a:p>
        </p:txBody>
      </p:sp>
      <p:pic>
        <p:nvPicPr>
          <p:cNvPr id="10" name="Bilde 9" descr="posisjonering 5 førs stor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8" r="57640"/>
          <a:stretch/>
        </p:blipFill>
        <p:spPr>
          <a:xfrm>
            <a:off x="98778" y="188640"/>
            <a:ext cx="1106900" cy="1159593"/>
          </a:xfrm>
          <a:prstGeom prst="rect">
            <a:avLst/>
          </a:prstGeom>
        </p:spPr>
      </p:pic>
      <p:pic>
        <p:nvPicPr>
          <p:cNvPr id="11" name="Bilde 10" descr="ingermariegrini_godfisk_krabber_mg_684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1412777"/>
            <a:ext cx="3312368" cy="2207930"/>
          </a:xfrm>
          <a:prstGeom prst="rect">
            <a:avLst/>
          </a:prstGeom>
        </p:spPr>
      </p:pic>
      <p:sp>
        <p:nvSpPr>
          <p:cNvPr id="13" name="TekstSylinder 7"/>
          <p:cNvSpPr txBox="1">
            <a:spLocks noChangeArrowheads="1"/>
          </p:cNvSpPr>
          <p:nvPr/>
        </p:nvSpPr>
        <p:spPr bwMode="auto">
          <a:xfrm>
            <a:off x="0" y="6105546"/>
            <a:ext cx="30243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are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most </a:t>
            </a:r>
            <a:r>
              <a:rPr lang="nb-NO" sz="1400" i="1" dirty="0" err="1">
                <a:latin typeface="Calibri"/>
                <a:cs typeface="Calibri"/>
              </a:rPr>
              <a:t>important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needs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of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consumer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connected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with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/species from Norway?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sp>
        <p:nvSpPr>
          <p:cNvPr id="14" name="TekstSylinder 13"/>
          <p:cNvSpPr txBox="1"/>
          <p:nvPr/>
        </p:nvSpPr>
        <p:spPr>
          <a:xfrm flipH="1">
            <a:off x="0" y="581751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>
                <a:solidFill>
                  <a:srgbClr val="00416A"/>
                </a:solidFill>
              </a:rPr>
              <a:t>Target </a:t>
            </a:r>
            <a:r>
              <a:rPr lang="nb-NO" sz="1400" b="1" dirty="0" err="1" smtClean="0">
                <a:solidFill>
                  <a:srgbClr val="00416A"/>
                </a:solidFill>
              </a:rPr>
              <a:t>group</a:t>
            </a:r>
            <a:r>
              <a:rPr lang="nb-NO" sz="1400" b="1" dirty="0" smtClean="0">
                <a:solidFill>
                  <a:srgbClr val="00416A"/>
                </a:solidFill>
              </a:rPr>
              <a:t>(s)</a:t>
            </a:r>
            <a:endParaRPr lang="nb-NO" sz="1400" b="1" dirty="0">
              <a:solidFill>
                <a:srgbClr val="00416A"/>
              </a:solidFill>
            </a:endParaRP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3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posisjonering 5 før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6" r="39078"/>
          <a:stretch/>
        </p:blipFill>
        <p:spPr>
          <a:xfrm>
            <a:off x="3697108" y="1340555"/>
            <a:ext cx="5023557" cy="5676720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 flipH="1">
            <a:off x="3707904" y="1916832"/>
            <a:ext cx="288032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759136"/>
          </a:xfrm>
        </p:spPr>
        <p:txBody>
          <a:bodyPr/>
          <a:lstStyle/>
          <a:p>
            <a:r>
              <a:rPr lang="nb-NO" dirty="0"/>
              <a:t>”</a:t>
            </a:r>
            <a:r>
              <a:rPr lang="nb-NO" dirty="0" err="1"/>
              <a:t>Positioning</a:t>
            </a:r>
            <a:r>
              <a:rPr lang="nb-NO" dirty="0"/>
              <a:t> </a:t>
            </a:r>
            <a:r>
              <a:rPr lang="nb-NO" dirty="0" err="1"/>
              <a:t>pyramid</a:t>
            </a:r>
            <a:r>
              <a:rPr lang="nb-NO" dirty="0"/>
              <a:t>” B2C </a:t>
            </a:r>
            <a:endParaRPr lang="nb-NO" sz="1800" dirty="0"/>
          </a:p>
        </p:txBody>
      </p:sp>
      <p:cxnSp>
        <p:nvCxnSpPr>
          <p:cNvPr id="54" name="Rett linje 53"/>
          <p:cNvCxnSpPr/>
          <p:nvPr/>
        </p:nvCxnSpPr>
        <p:spPr>
          <a:xfrm>
            <a:off x="539552" y="404664"/>
            <a:ext cx="8208912" cy="0"/>
          </a:xfrm>
          <a:prstGeom prst="line">
            <a:avLst/>
          </a:prstGeom>
          <a:ln w="5715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Sylinder 7"/>
          <p:cNvSpPr txBox="1">
            <a:spLocks noChangeArrowheads="1"/>
          </p:cNvSpPr>
          <p:nvPr/>
        </p:nvSpPr>
        <p:spPr bwMode="auto">
          <a:xfrm>
            <a:off x="539552" y="1988840"/>
            <a:ext cx="31683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are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most </a:t>
            </a:r>
            <a:r>
              <a:rPr lang="nb-NO" sz="1400" i="1" dirty="0" err="1">
                <a:latin typeface="Calibri"/>
                <a:cs typeface="Calibri"/>
              </a:rPr>
              <a:t>important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purchase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>
                <a:latin typeface="Calibri"/>
                <a:cs typeface="Calibri"/>
              </a:rPr>
              <a:t>and </a:t>
            </a:r>
            <a:r>
              <a:rPr lang="nb-NO" sz="1400" i="1" dirty="0" err="1" smtClean="0">
                <a:latin typeface="Calibri"/>
                <a:cs typeface="Calibri"/>
              </a:rPr>
              <a:t>consumption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situations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>
                <a:latin typeface="Calibri"/>
                <a:cs typeface="Calibri"/>
              </a:rPr>
              <a:t>for </a:t>
            </a:r>
            <a:r>
              <a:rPr lang="nb-NO" sz="1400" i="1" dirty="0" err="1">
                <a:latin typeface="Calibri"/>
                <a:cs typeface="Calibri"/>
              </a:rPr>
              <a:t>our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consumers</a:t>
            </a:r>
            <a:r>
              <a:rPr lang="nb-NO" sz="1400" i="1" dirty="0">
                <a:latin typeface="Calibri"/>
                <a:cs typeface="Calibri"/>
              </a:rPr>
              <a:t>? 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cxnSp>
        <p:nvCxnSpPr>
          <p:cNvPr id="6" name="Rett linje 5"/>
          <p:cNvCxnSpPr/>
          <p:nvPr/>
        </p:nvCxnSpPr>
        <p:spPr>
          <a:xfrm>
            <a:off x="3995936" y="1916832"/>
            <a:ext cx="288032" cy="3312368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 flipH="1">
            <a:off x="467544" y="170080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>
                <a:solidFill>
                  <a:srgbClr val="00416A"/>
                </a:solidFill>
              </a:rPr>
              <a:t>Purchase</a:t>
            </a:r>
            <a:r>
              <a:rPr lang="nb-NO" sz="1400" b="1" dirty="0">
                <a:solidFill>
                  <a:srgbClr val="00416A"/>
                </a:solidFill>
              </a:rPr>
              <a:t> &amp; </a:t>
            </a:r>
            <a:r>
              <a:rPr lang="nb-NO" sz="1400" b="1" dirty="0" err="1">
                <a:solidFill>
                  <a:srgbClr val="00416A"/>
                </a:solidFill>
              </a:rPr>
              <a:t>Consumption</a:t>
            </a:r>
            <a:r>
              <a:rPr lang="nb-NO" sz="1400" b="1" dirty="0">
                <a:solidFill>
                  <a:srgbClr val="00416A"/>
                </a:solidFill>
              </a:rPr>
              <a:t> </a:t>
            </a:r>
            <a:r>
              <a:rPr lang="nb-NO" sz="1400" b="1" dirty="0" err="1" smtClean="0">
                <a:solidFill>
                  <a:srgbClr val="00416A"/>
                </a:solidFill>
              </a:rPr>
              <a:t>situations</a:t>
            </a:r>
            <a:endParaRPr lang="nb-NO" sz="1400" b="1" dirty="0">
              <a:solidFill>
                <a:srgbClr val="00416A"/>
              </a:solidFill>
            </a:endParaRP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1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tt linje 28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1115616" y="1196752"/>
            <a:ext cx="7632848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512168" y="620688"/>
            <a:ext cx="7956376" cy="759136"/>
          </a:xfrm>
        </p:spPr>
        <p:txBody>
          <a:bodyPr>
            <a:normAutofit/>
          </a:bodyPr>
          <a:lstStyle/>
          <a:p>
            <a:r>
              <a:rPr lang="en-GB" sz="2000" dirty="0" err="1" smtClean="0"/>
              <a:t>urchase</a:t>
            </a:r>
            <a:r>
              <a:rPr lang="en-GB" sz="2000" dirty="0" smtClean="0"/>
              <a:t> </a:t>
            </a:r>
            <a:r>
              <a:rPr lang="en-GB" sz="2000" dirty="0">
                <a:solidFill>
                  <a:schemeClr val="accent4"/>
                </a:solidFill>
              </a:rPr>
              <a:t>and consumption situations</a:t>
            </a:r>
            <a:endParaRPr lang="nb-NO" sz="2400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540000" y="1772816"/>
            <a:ext cx="8229600" cy="4067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b="1" dirty="0" smtClean="0">
                <a:solidFill>
                  <a:schemeClr val="tx1"/>
                </a:solidFill>
              </a:rPr>
              <a:t>…</a:t>
            </a:r>
            <a:endParaRPr lang="en-GB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b-NO" sz="1600" dirty="0" smtClean="0">
              <a:solidFill>
                <a:schemeClr val="tx1"/>
              </a:solidFill>
            </a:endParaRPr>
          </a:p>
        </p:txBody>
      </p:sp>
      <p:sp>
        <p:nvSpPr>
          <p:cNvPr id="15" name="Tittel 2"/>
          <p:cNvSpPr txBox="1">
            <a:spLocks/>
          </p:cNvSpPr>
          <p:nvPr/>
        </p:nvSpPr>
        <p:spPr>
          <a:xfrm>
            <a:off x="1187624" y="476672"/>
            <a:ext cx="1512168" cy="759136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b-NO" sz="2800" b="1" kern="1200" cap="all" baseline="0" noProof="0">
                <a:solidFill>
                  <a:srgbClr val="0080C5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nb-NO" sz="6700" dirty="0" smtClean="0">
                <a:solidFill>
                  <a:schemeClr val="accent1"/>
                </a:solidFill>
              </a:rPr>
              <a:t>P</a:t>
            </a:r>
            <a:endParaRPr lang="nb-NO" sz="2700" dirty="0"/>
          </a:p>
        </p:txBody>
      </p:sp>
      <p:pic>
        <p:nvPicPr>
          <p:cNvPr id="17" name="Bilde 16" descr="posisjonering 5 før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7" r="37641"/>
          <a:stretch/>
        </p:blipFill>
        <p:spPr>
          <a:xfrm>
            <a:off x="98778" y="188640"/>
            <a:ext cx="1106900" cy="1159593"/>
          </a:xfrm>
          <a:prstGeom prst="rect">
            <a:avLst/>
          </a:prstGeom>
        </p:spPr>
      </p:pic>
      <p:sp>
        <p:nvSpPr>
          <p:cNvPr id="14" name="TekstSylinder 7"/>
          <p:cNvSpPr txBox="1">
            <a:spLocks noChangeArrowheads="1"/>
          </p:cNvSpPr>
          <p:nvPr/>
        </p:nvSpPr>
        <p:spPr bwMode="auto">
          <a:xfrm>
            <a:off x="107416" y="6119336"/>
            <a:ext cx="31683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are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most </a:t>
            </a:r>
            <a:r>
              <a:rPr lang="nb-NO" sz="1400" i="1" dirty="0" err="1">
                <a:latin typeface="Calibri"/>
                <a:cs typeface="Calibri"/>
              </a:rPr>
              <a:t>important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purchase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>
                <a:latin typeface="Calibri"/>
                <a:cs typeface="Calibri"/>
              </a:rPr>
              <a:t>and </a:t>
            </a:r>
            <a:r>
              <a:rPr lang="nb-NO" sz="1400" i="1" dirty="0" err="1" smtClean="0">
                <a:latin typeface="Calibri"/>
                <a:cs typeface="Calibri"/>
              </a:rPr>
              <a:t>consumption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situations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>
                <a:latin typeface="Calibri"/>
                <a:cs typeface="Calibri"/>
              </a:rPr>
              <a:t>for </a:t>
            </a:r>
            <a:r>
              <a:rPr lang="nb-NO" sz="1400" i="1" dirty="0" err="1">
                <a:latin typeface="Calibri"/>
                <a:cs typeface="Calibri"/>
              </a:rPr>
              <a:t>our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consumers</a:t>
            </a:r>
            <a:r>
              <a:rPr lang="nb-NO" sz="1400" i="1" dirty="0">
                <a:latin typeface="Calibri"/>
                <a:cs typeface="Calibri"/>
              </a:rPr>
              <a:t>? 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sp>
        <p:nvSpPr>
          <p:cNvPr id="16" name="TekstSylinder 15"/>
          <p:cNvSpPr txBox="1"/>
          <p:nvPr/>
        </p:nvSpPr>
        <p:spPr>
          <a:xfrm flipH="1">
            <a:off x="35408" y="583130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>
                <a:solidFill>
                  <a:srgbClr val="00416A"/>
                </a:solidFill>
              </a:rPr>
              <a:t>Purchase</a:t>
            </a:r>
            <a:r>
              <a:rPr lang="nb-NO" sz="1400" b="1" dirty="0">
                <a:solidFill>
                  <a:srgbClr val="00416A"/>
                </a:solidFill>
              </a:rPr>
              <a:t> &amp; </a:t>
            </a:r>
            <a:r>
              <a:rPr lang="nb-NO" sz="1400" b="1" dirty="0" err="1">
                <a:solidFill>
                  <a:srgbClr val="00416A"/>
                </a:solidFill>
              </a:rPr>
              <a:t>Consumption</a:t>
            </a:r>
            <a:r>
              <a:rPr lang="nb-NO" sz="1400" b="1" dirty="0">
                <a:solidFill>
                  <a:srgbClr val="00416A"/>
                </a:solidFill>
              </a:rPr>
              <a:t> </a:t>
            </a:r>
            <a:r>
              <a:rPr lang="nb-NO" sz="1400" b="1" dirty="0" err="1" smtClean="0">
                <a:solidFill>
                  <a:srgbClr val="00416A"/>
                </a:solidFill>
              </a:rPr>
              <a:t>situations</a:t>
            </a:r>
            <a:endParaRPr lang="nb-NO" sz="1400" b="1" dirty="0">
              <a:solidFill>
                <a:srgbClr val="00416A"/>
              </a:solidFill>
            </a:endParaRP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posisjonering 5 før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7" r="19297"/>
          <a:stretch/>
        </p:blipFill>
        <p:spPr>
          <a:xfrm>
            <a:off x="3697108" y="1340555"/>
            <a:ext cx="5023557" cy="5676720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 flipH="1">
            <a:off x="1475656" y="1916832"/>
            <a:ext cx="1944216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759136"/>
          </a:xfrm>
        </p:spPr>
        <p:txBody>
          <a:bodyPr/>
          <a:lstStyle/>
          <a:p>
            <a:r>
              <a:rPr lang="nb-NO" dirty="0"/>
              <a:t>”</a:t>
            </a:r>
            <a:r>
              <a:rPr lang="nb-NO" dirty="0" err="1"/>
              <a:t>Positioning</a:t>
            </a:r>
            <a:r>
              <a:rPr lang="nb-NO" dirty="0"/>
              <a:t> </a:t>
            </a:r>
            <a:r>
              <a:rPr lang="nb-NO" dirty="0" err="1"/>
              <a:t>pyramid</a:t>
            </a:r>
            <a:r>
              <a:rPr lang="nb-NO" dirty="0"/>
              <a:t>” B2C </a:t>
            </a:r>
            <a:endParaRPr lang="nb-NO" sz="1800" dirty="0"/>
          </a:p>
        </p:txBody>
      </p:sp>
      <p:cxnSp>
        <p:nvCxnSpPr>
          <p:cNvPr id="54" name="Rett linje 53"/>
          <p:cNvCxnSpPr/>
          <p:nvPr/>
        </p:nvCxnSpPr>
        <p:spPr>
          <a:xfrm>
            <a:off x="539552" y="404664"/>
            <a:ext cx="8208912" cy="0"/>
          </a:xfrm>
          <a:prstGeom prst="line">
            <a:avLst/>
          </a:prstGeom>
          <a:ln w="5715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Sylinder 7"/>
          <p:cNvSpPr txBox="1">
            <a:spLocks noChangeArrowheads="1"/>
          </p:cNvSpPr>
          <p:nvPr/>
        </p:nvSpPr>
        <p:spPr bwMode="auto">
          <a:xfrm>
            <a:off x="539552" y="1988840"/>
            <a:ext cx="28803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err="1">
                <a:latin typeface="Calibri"/>
                <a:cs typeface="Calibri"/>
              </a:rPr>
              <a:t>Which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insights</a:t>
            </a:r>
            <a:r>
              <a:rPr lang="nb-NO" sz="1400" i="1" dirty="0">
                <a:latin typeface="Calibri"/>
                <a:cs typeface="Calibri"/>
              </a:rPr>
              <a:t> do </a:t>
            </a:r>
            <a:r>
              <a:rPr lang="nb-NO" sz="1400" i="1" dirty="0" err="1">
                <a:latin typeface="Calibri"/>
                <a:cs typeface="Calibri"/>
              </a:rPr>
              <a:t>we</a:t>
            </a:r>
            <a:r>
              <a:rPr lang="nb-NO" sz="1400" i="1" dirty="0">
                <a:latin typeface="Calibri"/>
                <a:cs typeface="Calibri"/>
              </a:rPr>
              <a:t> have </a:t>
            </a:r>
            <a:r>
              <a:rPr lang="nb-NO" sz="1400" i="1" dirty="0" err="1">
                <a:latin typeface="Calibri"/>
                <a:cs typeface="Calibri"/>
              </a:rPr>
              <a:t>about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target </a:t>
            </a:r>
            <a:r>
              <a:rPr lang="nb-NO" sz="1400" i="1" dirty="0" err="1" smtClean="0">
                <a:latin typeface="Calibri"/>
                <a:cs typeface="Calibri"/>
              </a:rPr>
              <a:t>groups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>
                <a:latin typeface="Calibri"/>
                <a:cs typeface="Calibri"/>
              </a:rPr>
              <a:t>in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most </a:t>
            </a:r>
            <a:r>
              <a:rPr lang="nb-NO" sz="1400" i="1" dirty="0" err="1">
                <a:latin typeface="Calibri"/>
                <a:cs typeface="Calibri"/>
              </a:rPr>
              <a:t>important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purchase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>
                <a:latin typeface="Calibri"/>
                <a:cs typeface="Calibri"/>
              </a:rPr>
              <a:t>and </a:t>
            </a:r>
            <a:r>
              <a:rPr lang="nb-NO" sz="1400" i="1" dirty="0" err="1" smtClean="0">
                <a:latin typeface="Calibri"/>
                <a:cs typeface="Calibri"/>
              </a:rPr>
              <a:t>consumption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situations</a:t>
            </a:r>
            <a:r>
              <a:rPr lang="nb-NO" sz="1400" i="1" dirty="0" smtClean="0">
                <a:latin typeface="Calibri"/>
                <a:cs typeface="Calibri"/>
              </a:rPr>
              <a:t>?</a:t>
            </a:r>
            <a:endParaRPr lang="nb-NO" sz="1400" i="1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cxnSp>
        <p:nvCxnSpPr>
          <p:cNvPr id="6" name="Rett linje 5"/>
          <p:cNvCxnSpPr/>
          <p:nvPr/>
        </p:nvCxnSpPr>
        <p:spPr>
          <a:xfrm>
            <a:off x="3419872" y="1916832"/>
            <a:ext cx="864096" cy="288032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 flipH="1">
            <a:off x="539552" y="170080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>
                <a:solidFill>
                  <a:srgbClr val="00416A"/>
                </a:solidFill>
              </a:rPr>
              <a:t>Insights</a:t>
            </a:r>
            <a:endParaRPr lang="nb-NO" sz="1400" b="1" dirty="0">
              <a:solidFill>
                <a:srgbClr val="00416A"/>
              </a:solidFill>
            </a:endParaRP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4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EF Col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78E"/>
      </a:accent1>
      <a:accent2>
        <a:srgbClr val="A8A9AD"/>
      </a:accent2>
      <a:accent3>
        <a:srgbClr val="B12A1C"/>
      </a:accent3>
      <a:accent4>
        <a:srgbClr val="0080C5"/>
      </a:accent4>
      <a:accent5>
        <a:srgbClr val="E8A712"/>
      </a:accent5>
      <a:accent6>
        <a:srgbClr val="A39161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9F74F7-ABF9-4CE0-80F0-480D169D79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49E836C-002F-4157-BD6A-11DB090700C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95FCDCA-10A9-4DD7-8424-FF6BE9ECA3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</TotalTime>
  <Words>658</Words>
  <Application>Microsoft Macintosh PowerPoint</Application>
  <PresentationFormat>Skjermfremvisning (4:3)</PresentationFormat>
  <Paragraphs>121</Paragraphs>
  <Slides>24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5" baseType="lpstr">
      <vt:lpstr>blank</vt:lpstr>
      <vt:lpstr> </vt:lpstr>
      <vt:lpstr>”Positioning pyramid” B2C – headings</vt:lpstr>
      <vt:lpstr>”Positioning pyramid” B2C </vt:lpstr>
      <vt:lpstr>Competitive arena</vt:lpstr>
      <vt:lpstr>”Positioning pyramid” B2C </vt:lpstr>
      <vt:lpstr>Key Strategic target group(s)</vt:lpstr>
      <vt:lpstr>”Positioning pyramid” B2C </vt:lpstr>
      <vt:lpstr>urchase and consumption situations</vt:lpstr>
      <vt:lpstr>”Positioning pyramid” B2C </vt:lpstr>
      <vt:lpstr>Insight</vt:lpstr>
      <vt:lpstr>”Positioning pyramid” B2C </vt:lpstr>
      <vt:lpstr>Needs</vt:lpstr>
      <vt:lpstr>”Positioning pyramid” B2C </vt:lpstr>
      <vt:lpstr>Competitive advantage</vt:lpstr>
      <vt:lpstr>”Positioning pyramid” B2C </vt:lpstr>
      <vt:lpstr>Supporting evidence/REAson to beleive</vt:lpstr>
      <vt:lpstr>”Positioning pyramid” B2C </vt:lpstr>
      <vt:lpstr>Personality and values </vt:lpstr>
      <vt:lpstr>”Positioning pyramid” B2C </vt:lpstr>
      <vt:lpstr>R</vt:lpstr>
      <vt:lpstr>”Positioning pyramid” B2C </vt:lpstr>
      <vt:lpstr>P</vt:lpstr>
      <vt:lpstr>”Positioning pyramid” B2C </vt:lpstr>
      <vt:lpstr>Brand promise – </vt:lpstr>
    </vt:vector>
  </TitlesOfParts>
  <Company>Norwegian Seafood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Posisjoneringspyramide  (NB: «opp-ned»)</dc:title>
  <dc:creator>Marit Stagrum Ottem</dc:creator>
  <dc:description>Dev by addpoint.no</dc:description>
  <cp:lastModifiedBy>Catherine Munkvold</cp:lastModifiedBy>
  <cp:revision>77</cp:revision>
  <dcterms:created xsi:type="dcterms:W3CDTF">2013-10-09T19:45:56Z</dcterms:created>
  <dcterms:modified xsi:type="dcterms:W3CDTF">2016-03-07T09:49:32Z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v by">
    <vt:lpwstr>addpoint.no</vt:lpwstr>
  </property>
</Properties>
</file>