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23"/>
  </p:notesMasterIdLst>
  <p:sldIdLst>
    <p:sldId id="279" r:id="rId2"/>
    <p:sldId id="340" r:id="rId3"/>
    <p:sldId id="341" r:id="rId4"/>
    <p:sldId id="314" r:id="rId5"/>
    <p:sldId id="336" r:id="rId6"/>
    <p:sldId id="335" r:id="rId7"/>
    <p:sldId id="332" r:id="rId8"/>
    <p:sldId id="313" r:id="rId9"/>
    <p:sldId id="317" r:id="rId10"/>
    <p:sldId id="318" r:id="rId11"/>
    <p:sldId id="319" r:id="rId12"/>
    <p:sldId id="320" r:id="rId13"/>
    <p:sldId id="321" r:id="rId14"/>
    <p:sldId id="322" r:id="rId15"/>
    <p:sldId id="330" r:id="rId16"/>
    <p:sldId id="325" r:id="rId17"/>
    <p:sldId id="326" r:id="rId18"/>
    <p:sldId id="327" r:id="rId19"/>
    <p:sldId id="333" r:id="rId20"/>
    <p:sldId id="328" r:id="rId21"/>
    <p:sldId id="329" r:id="rId22"/>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273C"/>
    <a:srgbClr val="0099EB"/>
    <a:srgbClr val="00669C"/>
    <a:srgbClr val="005887"/>
    <a:srgbClr val="003D5E"/>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85" autoAdjust="0"/>
    <p:restoredTop sz="97453" autoAdjust="0"/>
  </p:normalViewPr>
  <p:slideViewPr>
    <p:cSldViewPr>
      <p:cViewPr varScale="1">
        <p:scale>
          <a:sx n="56" d="100"/>
          <a:sy n="56" d="100"/>
        </p:scale>
        <p:origin x="-2120"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EA131D-11DC-4653-9F7A-F647E360AD1F}" type="datetimeFigureOut">
              <a:rPr lang="nb-NO" smtClean="0"/>
              <a:t>07.03.16</a:t>
            </a:fld>
            <a:endParaRPr lang="nb-N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2BD195-5CC4-486B-9DE5-C56163E5C4C5}" type="slidenum">
              <a:rPr lang="nb-NO" smtClean="0"/>
              <a:t>‹#›</a:t>
            </a:fld>
            <a:endParaRPr lang="nb-NO"/>
          </a:p>
        </p:txBody>
      </p:sp>
    </p:spTree>
    <p:extLst>
      <p:ext uri="{BB962C8B-B14F-4D97-AF65-F5344CB8AC3E}">
        <p14:creationId xmlns:p14="http://schemas.microsoft.com/office/powerpoint/2010/main" val="343396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02BD195-5CC4-486B-9DE5-C56163E5C4C5}" type="slidenum">
              <a:rPr lang="nb-NO" smtClean="0"/>
              <a:t>2</a:t>
            </a:fld>
            <a:endParaRPr lang="nb-NO"/>
          </a:p>
        </p:txBody>
      </p:sp>
    </p:spTree>
    <p:extLst>
      <p:ext uri="{BB962C8B-B14F-4D97-AF65-F5344CB8AC3E}">
        <p14:creationId xmlns:p14="http://schemas.microsoft.com/office/powerpoint/2010/main" val="173081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02BD195-5CC4-486B-9DE5-C56163E5C4C5}" type="slidenum">
              <a:rPr lang="nb-NO" smtClean="0"/>
              <a:t>11</a:t>
            </a:fld>
            <a:endParaRPr lang="nb-NO"/>
          </a:p>
        </p:txBody>
      </p:sp>
    </p:spTree>
    <p:extLst>
      <p:ext uri="{BB962C8B-B14F-4D97-AF65-F5344CB8AC3E}">
        <p14:creationId xmlns:p14="http://schemas.microsoft.com/office/powerpoint/2010/main" val="1730814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02BD195-5CC4-486B-9DE5-C56163E5C4C5}" type="slidenum">
              <a:rPr lang="nb-NO" smtClean="0"/>
              <a:t>12</a:t>
            </a:fld>
            <a:endParaRPr lang="nb-NO"/>
          </a:p>
        </p:txBody>
      </p:sp>
    </p:spTree>
    <p:extLst>
      <p:ext uri="{BB962C8B-B14F-4D97-AF65-F5344CB8AC3E}">
        <p14:creationId xmlns:p14="http://schemas.microsoft.com/office/powerpoint/2010/main" val="1730814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02BD195-5CC4-486B-9DE5-C56163E5C4C5}" type="slidenum">
              <a:rPr lang="nb-NO" smtClean="0"/>
              <a:t>13</a:t>
            </a:fld>
            <a:endParaRPr lang="nb-NO"/>
          </a:p>
        </p:txBody>
      </p:sp>
    </p:spTree>
    <p:extLst>
      <p:ext uri="{BB962C8B-B14F-4D97-AF65-F5344CB8AC3E}">
        <p14:creationId xmlns:p14="http://schemas.microsoft.com/office/powerpoint/2010/main" val="1730814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02BD195-5CC4-486B-9DE5-C56163E5C4C5}" type="slidenum">
              <a:rPr lang="nb-NO" smtClean="0"/>
              <a:t>14</a:t>
            </a:fld>
            <a:endParaRPr lang="nb-NO"/>
          </a:p>
        </p:txBody>
      </p:sp>
    </p:spTree>
    <p:extLst>
      <p:ext uri="{BB962C8B-B14F-4D97-AF65-F5344CB8AC3E}">
        <p14:creationId xmlns:p14="http://schemas.microsoft.com/office/powerpoint/2010/main" val="1730814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02BD195-5CC4-486B-9DE5-C56163E5C4C5}" type="slidenum">
              <a:rPr lang="nb-NO" smtClean="0"/>
              <a:t>15</a:t>
            </a:fld>
            <a:endParaRPr lang="nb-NO"/>
          </a:p>
        </p:txBody>
      </p:sp>
    </p:spTree>
    <p:extLst>
      <p:ext uri="{BB962C8B-B14F-4D97-AF65-F5344CB8AC3E}">
        <p14:creationId xmlns:p14="http://schemas.microsoft.com/office/powerpoint/2010/main" val="1730814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02BD195-5CC4-486B-9DE5-C56163E5C4C5}" type="slidenum">
              <a:rPr lang="nb-NO" smtClean="0"/>
              <a:t>16</a:t>
            </a:fld>
            <a:endParaRPr lang="nb-NO"/>
          </a:p>
        </p:txBody>
      </p:sp>
    </p:spTree>
    <p:extLst>
      <p:ext uri="{BB962C8B-B14F-4D97-AF65-F5344CB8AC3E}">
        <p14:creationId xmlns:p14="http://schemas.microsoft.com/office/powerpoint/2010/main" val="1730814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02BD195-5CC4-486B-9DE5-C56163E5C4C5}" type="slidenum">
              <a:rPr lang="nb-NO" smtClean="0"/>
              <a:t>17</a:t>
            </a:fld>
            <a:endParaRPr lang="nb-NO"/>
          </a:p>
        </p:txBody>
      </p:sp>
    </p:spTree>
    <p:extLst>
      <p:ext uri="{BB962C8B-B14F-4D97-AF65-F5344CB8AC3E}">
        <p14:creationId xmlns:p14="http://schemas.microsoft.com/office/powerpoint/2010/main" val="1730814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02BD195-5CC4-486B-9DE5-C56163E5C4C5}" type="slidenum">
              <a:rPr lang="nb-NO" smtClean="0"/>
              <a:t>18</a:t>
            </a:fld>
            <a:endParaRPr lang="nb-NO"/>
          </a:p>
        </p:txBody>
      </p:sp>
    </p:spTree>
    <p:extLst>
      <p:ext uri="{BB962C8B-B14F-4D97-AF65-F5344CB8AC3E}">
        <p14:creationId xmlns:p14="http://schemas.microsoft.com/office/powerpoint/2010/main" val="1730814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02BD195-5CC4-486B-9DE5-C56163E5C4C5}" type="slidenum">
              <a:rPr lang="nb-NO" smtClean="0"/>
              <a:t>19</a:t>
            </a:fld>
            <a:endParaRPr lang="nb-NO"/>
          </a:p>
        </p:txBody>
      </p:sp>
    </p:spTree>
    <p:extLst>
      <p:ext uri="{BB962C8B-B14F-4D97-AF65-F5344CB8AC3E}">
        <p14:creationId xmlns:p14="http://schemas.microsoft.com/office/powerpoint/2010/main" val="85086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02BD195-5CC4-486B-9DE5-C56163E5C4C5}" type="slidenum">
              <a:rPr lang="nb-NO" smtClean="0"/>
              <a:t>20</a:t>
            </a:fld>
            <a:endParaRPr lang="nb-NO"/>
          </a:p>
        </p:txBody>
      </p:sp>
    </p:spTree>
    <p:extLst>
      <p:ext uri="{BB962C8B-B14F-4D97-AF65-F5344CB8AC3E}">
        <p14:creationId xmlns:p14="http://schemas.microsoft.com/office/powerpoint/2010/main" val="1730814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02BD195-5CC4-486B-9DE5-C56163E5C4C5}" type="slidenum">
              <a:rPr lang="nb-NO" smtClean="0"/>
              <a:t>3</a:t>
            </a:fld>
            <a:endParaRPr lang="nb-NO"/>
          </a:p>
        </p:txBody>
      </p:sp>
    </p:spTree>
    <p:extLst>
      <p:ext uri="{BB962C8B-B14F-4D97-AF65-F5344CB8AC3E}">
        <p14:creationId xmlns:p14="http://schemas.microsoft.com/office/powerpoint/2010/main" val="1730814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02BD195-5CC4-486B-9DE5-C56163E5C4C5}" type="slidenum">
              <a:rPr lang="nb-NO" smtClean="0"/>
              <a:t>21</a:t>
            </a:fld>
            <a:endParaRPr lang="nb-NO"/>
          </a:p>
        </p:txBody>
      </p:sp>
    </p:spTree>
    <p:extLst>
      <p:ext uri="{BB962C8B-B14F-4D97-AF65-F5344CB8AC3E}">
        <p14:creationId xmlns:p14="http://schemas.microsoft.com/office/powerpoint/2010/main" val="1730814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02BD195-5CC4-486B-9DE5-C56163E5C4C5}" type="slidenum">
              <a:rPr lang="nb-NO" smtClean="0"/>
              <a:t>4</a:t>
            </a:fld>
            <a:endParaRPr lang="nb-NO"/>
          </a:p>
        </p:txBody>
      </p:sp>
    </p:spTree>
    <p:extLst>
      <p:ext uri="{BB962C8B-B14F-4D97-AF65-F5344CB8AC3E}">
        <p14:creationId xmlns:p14="http://schemas.microsoft.com/office/powerpoint/2010/main" val="1730814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02BD195-5CC4-486B-9DE5-C56163E5C4C5}" type="slidenum">
              <a:rPr lang="nb-NO" smtClean="0"/>
              <a:t>5</a:t>
            </a:fld>
            <a:endParaRPr lang="nb-NO"/>
          </a:p>
        </p:txBody>
      </p:sp>
    </p:spTree>
    <p:extLst>
      <p:ext uri="{BB962C8B-B14F-4D97-AF65-F5344CB8AC3E}">
        <p14:creationId xmlns:p14="http://schemas.microsoft.com/office/powerpoint/2010/main" val="1730814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02BD195-5CC4-486B-9DE5-C56163E5C4C5}" type="slidenum">
              <a:rPr lang="nb-NO" smtClean="0"/>
              <a:t>6</a:t>
            </a:fld>
            <a:endParaRPr lang="nb-NO"/>
          </a:p>
        </p:txBody>
      </p:sp>
    </p:spTree>
    <p:extLst>
      <p:ext uri="{BB962C8B-B14F-4D97-AF65-F5344CB8AC3E}">
        <p14:creationId xmlns:p14="http://schemas.microsoft.com/office/powerpoint/2010/main" val="1730814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02BD195-5CC4-486B-9DE5-C56163E5C4C5}" type="slidenum">
              <a:rPr lang="nb-NO" smtClean="0"/>
              <a:t>7</a:t>
            </a:fld>
            <a:endParaRPr lang="nb-NO"/>
          </a:p>
        </p:txBody>
      </p:sp>
    </p:spTree>
    <p:extLst>
      <p:ext uri="{BB962C8B-B14F-4D97-AF65-F5344CB8AC3E}">
        <p14:creationId xmlns:p14="http://schemas.microsoft.com/office/powerpoint/2010/main" val="1730814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02BD195-5CC4-486B-9DE5-C56163E5C4C5}" type="slidenum">
              <a:rPr lang="nb-NO" smtClean="0"/>
              <a:t>8</a:t>
            </a:fld>
            <a:endParaRPr lang="nb-NO"/>
          </a:p>
        </p:txBody>
      </p:sp>
    </p:spTree>
    <p:extLst>
      <p:ext uri="{BB962C8B-B14F-4D97-AF65-F5344CB8AC3E}">
        <p14:creationId xmlns:p14="http://schemas.microsoft.com/office/powerpoint/2010/main" val="1730814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02BD195-5CC4-486B-9DE5-C56163E5C4C5}" type="slidenum">
              <a:rPr lang="nb-NO" smtClean="0"/>
              <a:t>9</a:t>
            </a:fld>
            <a:endParaRPr lang="nb-NO"/>
          </a:p>
        </p:txBody>
      </p:sp>
    </p:spTree>
    <p:extLst>
      <p:ext uri="{BB962C8B-B14F-4D97-AF65-F5344CB8AC3E}">
        <p14:creationId xmlns:p14="http://schemas.microsoft.com/office/powerpoint/2010/main" val="1730814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02BD195-5CC4-486B-9DE5-C56163E5C4C5}" type="slidenum">
              <a:rPr lang="nb-NO" smtClean="0"/>
              <a:t>10</a:t>
            </a:fld>
            <a:endParaRPr lang="nb-NO"/>
          </a:p>
        </p:txBody>
      </p:sp>
    </p:spTree>
    <p:extLst>
      <p:ext uri="{BB962C8B-B14F-4D97-AF65-F5344CB8AC3E}">
        <p14:creationId xmlns:p14="http://schemas.microsoft.com/office/powerpoint/2010/main" val="1730814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NLY USE ONC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720000"/>
            <a:ext cx="7772400" cy="1470025"/>
          </a:xfrm>
        </p:spPr>
        <p:txBody>
          <a:bodyPr lIns="0" tIns="0" rIns="0" bIns="0" anchor="t" anchorCtr="0">
            <a:normAutofit/>
          </a:bodyPr>
          <a:lstStyle>
            <a:lvl1pPr algn="l">
              <a:defRPr sz="4800">
                <a:solidFill>
                  <a:schemeClr val="bg1"/>
                </a:solidFill>
              </a:defRPr>
            </a:lvl1pPr>
          </a:lstStyle>
          <a:p>
            <a:r>
              <a:rPr lang="en-GB" noProof="0" dirty="0" smtClean="0"/>
              <a:t>Click to add title</a:t>
            </a:r>
            <a:endParaRPr lang="en-GB" noProof="0" dirty="0"/>
          </a:p>
        </p:txBody>
      </p:sp>
      <p:sp>
        <p:nvSpPr>
          <p:cNvPr id="3" name="Subtitle 2"/>
          <p:cNvSpPr>
            <a:spLocks noGrp="1"/>
          </p:cNvSpPr>
          <p:nvPr>
            <p:ph type="subTitle" idx="1" hasCustomPrompt="1"/>
          </p:nvPr>
        </p:nvSpPr>
        <p:spPr>
          <a:xfrm>
            <a:off x="540000" y="2376000"/>
            <a:ext cx="7786742" cy="1285884"/>
          </a:xfrm>
        </p:spPr>
        <p:txBody>
          <a:bodyPr lIns="0" tIns="0" rIns="0" bIns="0">
            <a:normAutofit/>
          </a:bodyPr>
          <a:lstStyle>
            <a:lvl1pPr marL="0" indent="0" algn="l">
              <a:buNone/>
              <a:defRPr sz="2400">
                <a:solidFill>
                  <a:srgbClr val="EAEAE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add subtitle</a:t>
            </a:r>
            <a:endParaRPr lang="en-GB" noProof="0" dirty="0"/>
          </a:p>
        </p:txBody>
      </p:sp>
      <p:sp>
        <p:nvSpPr>
          <p:cNvPr id="4" name="Date Placeholder 3"/>
          <p:cNvSpPr>
            <a:spLocks noGrp="1"/>
          </p:cNvSpPr>
          <p:nvPr>
            <p:ph type="dt" sz="half" idx="10"/>
          </p:nvPr>
        </p:nvSpPr>
        <p:spPr>
          <a:xfrm>
            <a:off x="1493204" y="6502442"/>
            <a:ext cx="960166" cy="220641"/>
          </a:xfrm>
        </p:spPr>
        <p:txBody>
          <a:bodyPr/>
          <a:lstStyle/>
          <a:p>
            <a:fld id="{7A871DA3-A71A-40E0-858B-B6E5A312C022}" type="datetimeFigureOut">
              <a:rPr lang="nb-NO" smtClean="0"/>
              <a:pPr/>
              <a:t>07.03.16</a:t>
            </a:fld>
            <a:endParaRPr lang="nb-NO" dirty="0"/>
          </a:p>
        </p:txBody>
      </p:sp>
      <p:sp>
        <p:nvSpPr>
          <p:cNvPr id="5" name="Footer Placeholder 4"/>
          <p:cNvSpPr>
            <a:spLocks noGrp="1"/>
          </p:cNvSpPr>
          <p:nvPr>
            <p:ph type="ftr" sz="quarter" idx="11"/>
          </p:nvPr>
        </p:nvSpPr>
        <p:spPr>
          <a:xfrm>
            <a:off x="2596246" y="6500834"/>
            <a:ext cx="4572032" cy="220641"/>
          </a:xfrm>
        </p:spPr>
        <p:txBody>
          <a:bodyPr/>
          <a:lstStyle/>
          <a:p>
            <a:endParaRPr lang="nb-NO" dirty="0"/>
          </a:p>
        </p:txBody>
      </p:sp>
      <p:sp>
        <p:nvSpPr>
          <p:cNvPr id="6" name="Slide Number Placeholder 5"/>
          <p:cNvSpPr>
            <a:spLocks noGrp="1"/>
          </p:cNvSpPr>
          <p:nvPr>
            <p:ph type="sldNum" sz="quarter" idx="12"/>
          </p:nvPr>
        </p:nvSpPr>
        <p:spPr>
          <a:xfrm>
            <a:off x="7311154" y="6502442"/>
            <a:ext cx="357190" cy="220641"/>
          </a:xfrm>
        </p:spPr>
        <p:txBody>
          <a:bodyPr/>
          <a:lstStyle/>
          <a:p>
            <a:fld id="{FAE2FDC2-7282-4544-9AE8-F4B0A113FF7D}" type="slidenum">
              <a:rPr lang="nb-NO" smtClean="0"/>
              <a:pPr/>
              <a:t>‹#›</a:t>
            </a:fld>
            <a:endParaRPr lang="nb-NO" dirty="0"/>
          </a:p>
        </p:txBody>
      </p:sp>
      <p:pic>
        <p:nvPicPr>
          <p:cNvPr id="11" name="Picture 8" descr="ppt_mal_eff.png"/>
          <p:cNvPicPr>
            <a:picLocks/>
          </p:cNvPicPr>
          <p:nvPr/>
        </p:nvPicPr>
        <p:blipFill>
          <a:blip r:embed="rId3" cstate="print"/>
          <a:srcRect l="1587" r="1631" b="8648"/>
          <a:stretch>
            <a:fillRect/>
          </a:stretch>
        </p:blipFill>
        <p:spPr>
          <a:xfrm>
            <a:off x="36512" y="5337384"/>
            <a:ext cx="9144000" cy="154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STANDAR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Date Placeholder 3"/>
          <p:cNvSpPr>
            <a:spLocks noGrp="1"/>
          </p:cNvSpPr>
          <p:nvPr>
            <p:ph type="dt" sz="half" idx="10"/>
          </p:nvPr>
        </p:nvSpPr>
        <p:spPr>
          <a:xfrm>
            <a:off x="1565212" y="6502442"/>
            <a:ext cx="960166" cy="220641"/>
          </a:xfrm>
        </p:spPr>
        <p:txBody>
          <a:bodyPr/>
          <a:lstStyle/>
          <a:p>
            <a:fld id="{7A871DA3-A71A-40E0-858B-B6E5A312C022}" type="datetimeFigureOut">
              <a:rPr lang="nb-NO" smtClean="0"/>
              <a:pPr/>
              <a:t>07.03.16</a:t>
            </a:fld>
            <a:endParaRPr lang="nb-NO" dirty="0"/>
          </a:p>
        </p:txBody>
      </p:sp>
      <p:sp>
        <p:nvSpPr>
          <p:cNvPr id="5" name="Footer Placeholder 4"/>
          <p:cNvSpPr>
            <a:spLocks noGrp="1"/>
          </p:cNvSpPr>
          <p:nvPr>
            <p:ph type="ftr" sz="quarter" idx="11"/>
          </p:nvPr>
        </p:nvSpPr>
        <p:spPr>
          <a:xfrm>
            <a:off x="2668254" y="6500834"/>
            <a:ext cx="4572032" cy="220641"/>
          </a:xfrm>
        </p:spPr>
        <p:txBody>
          <a:bodyPr/>
          <a:lstStyle/>
          <a:p>
            <a:endParaRPr lang="nb-NO" dirty="0"/>
          </a:p>
        </p:txBody>
      </p:sp>
      <p:sp>
        <p:nvSpPr>
          <p:cNvPr id="6" name="Slide Number Placeholder 5"/>
          <p:cNvSpPr>
            <a:spLocks noGrp="1"/>
          </p:cNvSpPr>
          <p:nvPr>
            <p:ph type="sldNum" sz="quarter" idx="12"/>
          </p:nvPr>
        </p:nvSpPr>
        <p:spPr>
          <a:xfrm>
            <a:off x="7383162" y="6502442"/>
            <a:ext cx="357190" cy="220641"/>
          </a:xfrm>
        </p:spPr>
        <p:txBody>
          <a:bodyPr/>
          <a:lstStyle/>
          <a:p>
            <a:fld id="{FAE2FDC2-7282-4544-9AE8-F4B0A113FF7D}" type="slidenum">
              <a:rPr lang="nb-NO" smtClean="0"/>
              <a:pPr/>
              <a:t>‹#›</a:t>
            </a:fld>
            <a:endParaRPr lang="nb-NO" dirty="0"/>
          </a:p>
        </p:txBody>
      </p:sp>
      <p:sp>
        <p:nvSpPr>
          <p:cNvPr id="7" name="Title 1"/>
          <p:cNvSpPr>
            <a:spLocks noGrp="1"/>
          </p:cNvSpPr>
          <p:nvPr>
            <p:ph type="title" hasCustomPrompt="1"/>
          </p:nvPr>
        </p:nvSpPr>
        <p:spPr>
          <a:xfrm>
            <a:off x="827584" y="404664"/>
            <a:ext cx="7941568" cy="759136"/>
          </a:xfrm>
        </p:spPr>
        <p:txBody>
          <a:bodyPr/>
          <a:lstStyle>
            <a:lvl1pPr algn="l">
              <a:defRPr/>
            </a:lvl1pPr>
          </a:lstStyle>
          <a:p>
            <a:r>
              <a:rPr lang="en-GB" noProof="0" dirty="0" smtClean="0"/>
              <a:t>Click to add title</a:t>
            </a:r>
            <a:endParaRPr lang="en-GB" noProof="0" dirty="0"/>
          </a:p>
        </p:txBody>
      </p:sp>
      <p:cxnSp>
        <p:nvCxnSpPr>
          <p:cNvPr id="8" name="Straight Connector 7"/>
          <p:cNvCxnSpPr/>
          <p:nvPr/>
        </p:nvCxnSpPr>
        <p:spPr>
          <a:xfrm>
            <a:off x="539552" y="404664"/>
            <a:ext cx="8208912"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9552" y="1196752"/>
            <a:ext cx="8208912"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STANDAR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40000" y="1484784"/>
            <a:ext cx="4104008" cy="4643470"/>
          </a:xfrm>
        </p:spPr>
        <p:txBody>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7" name="Title 1"/>
          <p:cNvSpPr>
            <a:spLocks noGrp="1"/>
          </p:cNvSpPr>
          <p:nvPr>
            <p:ph type="title" hasCustomPrompt="1"/>
          </p:nvPr>
        </p:nvSpPr>
        <p:spPr>
          <a:xfrm>
            <a:off x="827584" y="404664"/>
            <a:ext cx="7941568" cy="759136"/>
          </a:xfrm>
        </p:spPr>
        <p:txBody>
          <a:bodyPr/>
          <a:lstStyle>
            <a:lvl1pPr algn="l">
              <a:defRPr/>
            </a:lvl1pPr>
          </a:lstStyle>
          <a:p>
            <a:r>
              <a:rPr lang="en-GB" noProof="0" dirty="0" smtClean="0"/>
              <a:t>Click to add title</a:t>
            </a:r>
            <a:endParaRPr lang="en-GB" noProof="0" dirty="0"/>
          </a:p>
        </p:txBody>
      </p:sp>
      <p:cxnSp>
        <p:nvCxnSpPr>
          <p:cNvPr id="8" name="Straight Connector 7"/>
          <p:cNvCxnSpPr/>
          <p:nvPr/>
        </p:nvCxnSpPr>
        <p:spPr>
          <a:xfrm>
            <a:off x="539552" y="404664"/>
            <a:ext cx="8208912"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9552" y="1196752"/>
            <a:ext cx="8208912"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ktangel 1"/>
          <p:cNvSpPr/>
          <p:nvPr userDrawn="1"/>
        </p:nvSpPr>
        <p:spPr>
          <a:xfrm rot="5400000">
            <a:off x="7856626" y="288390"/>
            <a:ext cx="1032076" cy="9765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Content Placeholder 2"/>
          <p:cNvSpPr>
            <a:spLocks noGrp="1"/>
          </p:cNvSpPr>
          <p:nvPr>
            <p:ph idx="10" hasCustomPrompt="1"/>
          </p:nvPr>
        </p:nvSpPr>
        <p:spPr>
          <a:xfrm>
            <a:off x="4644008" y="1484784"/>
            <a:ext cx="4104008" cy="4643470"/>
          </a:xfrm>
        </p:spPr>
        <p:txBody>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3" name="Trapes 12"/>
          <p:cNvSpPr/>
          <p:nvPr userDrawn="1"/>
        </p:nvSpPr>
        <p:spPr>
          <a:xfrm>
            <a:off x="7092280" y="116632"/>
            <a:ext cx="1836204" cy="1224136"/>
          </a:xfrm>
          <a:prstGeom prst="trapezoid">
            <a:avLst>
              <a:gd name="adj" fmla="val 75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919825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STANDAR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40000" y="1484784"/>
            <a:ext cx="4104008" cy="4643470"/>
          </a:xfrm>
        </p:spPr>
        <p:txBody>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7" name="Title 1"/>
          <p:cNvSpPr>
            <a:spLocks noGrp="1"/>
          </p:cNvSpPr>
          <p:nvPr>
            <p:ph type="title" hasCustomPrompt="1"/>
          </p:nvPr>
        </p:nvSpPr>
        <p:spPr>
          <a:xfrm>
            <a:off x="827584" y="404664"/>
            <a:ext cx="7941568" cy="759136"/>
          </a:xfrm>
        </p:spPr>
        <p:txBody>
          <a:bodyPr/>
          <a:lstStyle>
            <a:lvl1pPr algn="l">
              <a:defRPr/>
            </a:lvl1pPr>
          </a:lstStyle>
          <a:p>
            <a:r>
              <a:rPr lang="en-GB" noProof="0" dirty="0" smtClean="0"/>
              <a:t>Click to add title</a:t>
            </a:r>
            <a:endParaRPr lang="en-GB" noProof="0" dirty="0"/>
          </a:p>
        </p:txBody>
      </p:sp>
      <p:cxnSp>
        <p:nvCxnSpPr>
          <p:cNvPr id="8" name="Straight Connector 7"/>
          <p:cNvCxnSpPr/>
          <p:nvPr/>
        </p:nvCxnSpPr>
        <p:spPr>
          <a:xfrm>
            <a:off x="539552" y="404664"/>
            <a:ext cx="8208912"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9552" y="1196752"/>
            <a:ext cx="8208912"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0" hasCustomPrompt="1"/>
          </p:nvPr>
        </p:nvSpPr>
        <p:spPr>
          <a:xfrm>
            <a:off x="4644008" y="1484784"/>
            <a:ext cx="4104008" cy="4643470"/>
          </a:xfrm>
        </p:spPr>
        <p:txBody>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Rektangel 1"/>
          <p:cNvSpPr/>
          <p:nvPr userDrawn="1"/>
        </p:nvSpPr>
        <p:spPr>
          <a:xfrm>
            <a:off x="7452320" y="116632"/>
            <a:ext cx="1440160" cy="122413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738660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and content (STANDAR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40000" y="1484784"/>
            <a:ext cx="4104008" cy="4643470"/>
          </a:xfrm>
        </p:spPr>
        <p:txBody>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7" name="Title 1"/>
          <p:cNvSpPr>
            <a:spLocks noGrp="1"/>
          </p:cNvSpPr>
          <p:nvPr>
            <p:ph type="title" hasCustomPrompt="1"/>
          </p:nvPr>
        </p:nvSpPr>
        <p:spPr>
          <a:xfrm>
            <a:off x="827584" y="404664"/>
            <a:ext cx="7941568" cy="759136"/>
          </a:xfrm>
        </p:spPr>
        <p:txBody>
          <a:bodyPr/>
          <a:lstStyle>
            <a:lvl1pPr algn="l">
              <a:defRPr/>
            </a:lvl1pPr>
          </a:lstStyle>
          <a:p>
            <a:r>
              <a:rPr lang="en-GB" noProof="0" dirty="0" smtClean="0"/>
              <a:t>Click to add title</a:t>
            </a:r>
            <a:endParaRPr lang="en-GB" noProof="0" dirty="0"/>
          </a:p>
        </p:txBody>
      </p:sp>
      <p:cxnSp>
        <p:nvCxnSpPr>
          <p:cNvPr id="8" name="Straight Connector 7"/>
          <p:cNvCxnSpPr/>
          <p:nvPr/>
        </p:nvCxnSpPr>
        <p:spPr>
          <a:xfrm>
            <a:off x="539552" y="404664"/>
            <a:ext cx="8208912"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9552" y="1196752"/>
            <a:ext cx="8208912"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0" hasCustomPrompt="1"/>
          </p:nvPr>
        </p:nvSpPr>
        <p:spPr>
          <a:xfrm>
            <a:off x="4644008" y="1484784"/>
            <a:ext cx="4104008" cy="4643470"/>
          </a:xfrm>
        </p:spPr>
        <p:txBody>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Rektangel 1"/>
          <p:cNvSpPr/>
          <p:nvPr userDrawn="1"/>
        </p:nvSpPr>
        <p:spPr>
          <a:xfrm>
            <a:off x="7452320" y="116632"/>
            <a:ext cx="1440160" cy="122413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92551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screen picture with text overlay">
    <p:spTree>
      <p:nvGrpSpPr>
        <p:cNvPr id="1" name=""/>
        <p:cNvGrpSpPr/>
        <p:nvPr/>
      </p:nvGrpSpPr>
      <p:grpSpPr>
        <a:xfrm>
          <a:off x="0" y="0"/>
          <a:ext cx="0" cy="0"/>
          <a:chOff x="0" y="0"/>
          <a:chExt cx="0" cy="0"/>
        </a:xfrm>
      </p:grpSpPr>
      <p:cxnSp>
        <p:nvCxnSpPr>
          <p:cNvPr id="10" name="Straight Connector 9"/>
          <p:cNvCxnSpPr/>
          <p:nvPr/>
        </p:nvCxnSpPr>
        <p:spPr>
          <a:xfrm>
            <a:off x="539552" y="1196752"/>
            <a:ext cx="8208912"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827584" y="404664"/>
            <a:ext cx="6480720" cy="759136"/>
          </a:xfrm>
        </p:spPr>
        <p:txBody>
          <a:bodyPr/>
          <a:lstStyle>
            <a:lvl1pPr>
              <a:defRPr/>
            </a:lvl1pPr>
          </a:lstStyle>
          <a:p>
            <a:r>
              <a:rPr lang="en-GB" noProof="0" dirty="0" smtClean="0"/>
              <a:t>Click to add title</a:t>
            </a:r>
            <a:endParaRPr lang="en-GB" noProof="0" dirty="0"/>
          </a:p>
        </p:txBody>
      </p:sp>
      <p:cxnSp>
        <p:nvCxnSpPr>
          <p:cNvPr id="9" name="Straight Connector 8"/>
          <p:cNvCxnSpPr/>
          <p:nvPr/>
        </p:nvCxnSpPr>
        <p:spPr>
          <a:xfrm>
            <a:off x="539552" y="404664"/>
            <a:ext cx="8208912"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9"/>
          <p:cNvCxnSpPr/>
          <p:nvPr userDrawn="1"/>
        </p:nvCxnSpPr>
        <p:spPr>
          <a:xfrm>
            <a:off x="539552" y="1196752"/>
            <a:ext cx="8208912"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8"/>
          <p:cNvCxnSpPr/>
          <p:nvPr userDrawn="1"/>
        </p:nvCxnSpPr>
        <p:spPr>
          <a:xfrm>
            <a:off x="539552" y="404664"/>
            <a:ext cx="8208912"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kstSylinder 12"/>
          <p:cNvSpPr txBox="1"/>
          <p:nvPr userDrawn="1"/>
        </p:nvSpPr>
        <p:spPr>
          <a:xfrm>
            <a:off x="1403648" y="1556792"/>
            <a:ext cx="2880320" cy="369332"/>
          </a:xfrm>
          <a:prstGeom prst="rect">
            <a:avLst/>
          </a:prstGeom>
          <a:noFill/>
        </p:spPr>
        <p:txBody>
          <a:bodyPr wrap="square" rtlCol="0">
            <a:spAutoFit/>
          </a:bodyPr>
          <a:lstStyle/>
          <a:p>
            <a:r>
              <a:rPr lang="nb-NO" dirty="0" smtClean="0">
                <a:solidFill>
                  <a:schemeClr val="tx1">
                    <a:lumMod val="75000"/>
                    <a:lumOff val="25000"/>
                  </a:schemeClr>
                </a:solidFill>
              </a:rPr>
              <a:t>I DAG</a:t>
            </a:r>
            <a:endParaRPr lang="nb-NO" dirty="0">
              <a:solidFill>
                <a:schemeClr val="tx1">
                  <a:lumMod val="75000"/>
                  <a:lumOff val="25000"/>
                </a:schemeClr>
              </a:solidFill>
            </a:endParaRPr>
          </a:p>
        </p:txBody>
      </p:sp>
      <p:pic>
        <p:nvPicPr>
          <p:cNvPr id="14" name="Bilde 13" descr="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1333451"/>
            <a:ext cx="829156" cy="738318"/>
          </a:xfrm>
          <a:prstGeom prst="rect">
            <a:avLst/>
          </a:prstGeom>
        </p:spPr>
      </p:pic>
      <p:sp>
        <p:nvSpPr>
          <p:cNvPr id="15" name="TekstSylinder 14"/>
          <p:cNvSpPr txBox="1"/>
          <p:nvPr userDrawn="1"/>
        </p:nvSpPr>
        <p:spPr>
          <a:xfrm>
            <a:off x="6043852" y="1556792"/>
            <a:ext cx="2592288" cy="369332"/>
          </a:xfrm>
          <a:prstGeom prst="rect">
            <a:avLst/>
          </a:prstGeom>
          <a:noFill/>
        </p:spPr>
        <p:txBody>
          <a:bodyPr wrap="square" rtlCol="0">
            <a:spAutoFit/>
          </a:bodyPr>
          <a:lstStyle/>
          <a:p>
            <a:r>
              <a:rPr lang="nb-NO" dirty="0" smtClean="0">
                <a:solidFill>
                  <a:schemeClr val="accent4"/>
                </a:solidFill>
              </a:rPr>
              <a:t>ØNSKET </a:t>
            </a:r>
            <a:endParaRPr lang="nb-NO" dirty="0">
              <a:solidFill>
                <a:schemeClr val="accent4"/>
              </a:solidFill>
            </a:endParaRPr>
          </a:p>
        </p:txBody>
      </p:sp>
      <p:pic>
        <p:nvPicPr>
          <p:cNvPr id="16" name="Bilde 15" descr="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0348" y="1392602"/>
            <a:ext cx="1069827" cy="715626"/>
          </a:xfrm>
          <a:prstGeom prst="rect">
            <a:avLst/>
          </a:prstGeom>
        </p:spPr>
      </p:pic>
      <p:sp>
        <p:nvSpPr>
          <p:cNvPr id="17" name="Vinkeltegn 16"/>
          <p:cNvSpPr/>
          <p:nvPr userDrawn="1"/>
        </p:nvSpPr>
        <p:spPr>
          <a:xfrm>
            <a:off x="4532000" y="3696872"/>
            <a:ext cx="360040" cy="360040"/>
          </a:xfrm>
          <a:prstGeom prst="chevron">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1"/>
              </a:solidFill>
            </a:endParaRPr>
          </a:p>
        </p:txBody>
      </p:sp>
      <p:cxnSp>
        <p:nvCxnSpPr>
          <p:cNvPr id="18" name="Rett linje 17"/>
          <p:cNvCxnSpPr/>
          <p:nvPr userDrawn="1"/>
        </p:nvCxnSpPr>
        <p:spPr>
          <a:xfrm>
            <a:off x="4676016" y="1484784"/>
            <a:ext cx="0" cy="2088232"/>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 name="Rett linje 18"/>
          <p:cNvCxnSpPr/>
          <p:nvPr userDrawn="1"/>
        </p:nvCxnSpPr>
        <p:spPr>
          <a:xfrm>
            <a:off x="4676016" y="4221088"/>
            <a:ext cx="0" cy="2088232"/>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1" name="Plassholder for tekst 20"/>
          <p:cNvSpPr>
            <a:spLocks noGrp="1"/>
          </p:cNvSpPr>
          <p:nvPr>
            <p:ph type="body" sz="quarter" idx="14"/>
          </p:nvPr>
        </p:nvSpPr>
        <p:spPr>
          <a:xfrm>
            <a:off x="539552" y="2205038"/>
            <a:ext cx="3888432" cy="4104282"/>
          </a:xfrm>
        </p:spPr>
        <p:txBody>
          <a:bodyPr>
            <a:normAutofit/>
          </a:bodyPr>
          <a:lstStyle>
            <a:lvl1pPr>
              <a:defRPr sz="1300">
                <a:solidFill>
                  <a:schemeClr val="tx1">
                    <a:lumMod val="65000"/>
                    <a:lumOff val="35000"/>
                  </a:schemeClr>
                </a:solidFill>
                <a:latin typeface="Arial"/>
                <a:cs typeface="Arial"/>
              </a:defRPr>
            </a:lvl1pPr>
            <a:lvl2pPr>
              <a:defRPr sz="1300">
                <a:solidFill>
                  <a:schemeClr val="tx1">
                    <a:lumMod val="65000"/>
                    <a:lumOff val="35000"/>
                  </a:schemeClr>
                </a:solidFill>
                <a:latin typeface="Arial"/>
                <a:cs typeface="Arial"/>
              </a:defRPr>
            </a:lvl2pPr>
            <a:lvl3pPr>
              <a:defRPr sz="1300">
                <a:solidFill>
                  <a:schemeClr val="tx1">
                    <a:lumMod val="65000"/>
                    <a:lumOff val="35000"/>
                  </a:schemeClr>
                </a:solidFill>
                <a:latin typeface="Arial"/>
                <a:cs typeface="Arial"/>
              </a:defRPr>
            </a:lvl3pPr>
            <a:lvl4pPr>
              <a:defRPr sz="1300">
                <a:solidFill>
                  <a:schemeClr val="tx1">
                    <a:lumMod val="65000"/>
                    <a:lumOff val="35000"/>
                  </a:schemeClr>
                </a:solidFill>
                <a:latin typeface="Arial"/>
                <a:cs typeface="Arial"/>
              </a:defRPr>
            </a:lvl4pPr>
            <a:lvl5pPr>
              <a:defRPr sz="1300">
                <a:solidFill>
                  <a:schemeClr val="tx1">
                    <a:lumMod val="65000"/>
                    <a:lumOff val="35000"/>
                  </a:schemeClr>
                </a:solidFill>
                <a:latin typeface="Arial"/>
                <a:cs typeface="Arial"/>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22" name="Plassholder for tekst 20"/>
          <p:cNvSpPr>
            <a:spLocks noGrp="1"/>
          </p:cNvSpPr>
          <p:nvPr>
            <p:ph type="body" sz="quarter" idx="15"/>
          </p:nvPr>
        </p:nvSpPr>
        <p:spPr>
          <a:xfrm>
            <a:off x="4968875" y="2205038"/>
            <a:ext cx="3923605" cy="4104282"/>
          </a:xfrm>
        </p:spPr>
        <p:txBody>
          <a:bodyPr>
            <a:normAutofit/>
          </a:bodyPr>
          <a:lstStyle>
            <a:lvl1pPr>
              <a:defRPr sz="1300" i="1">
                <a:solidFill>
                  <a:schemeClr val="accent4"/>
                </a:solidFill>
                <a:latin typeface="Arial"/>
                <a:cs typeface="Arial"/>
              </a:defRPr>
            </a:lvl1pPr>
            <a:lvl2pPr>
              <a:defRPr sz="1300" i="1">
                <a:solidFill>
                  <a:schemeClr val="accent4"/>
                </a:solidFill>
                <a:latin typeface="Arial"/>
                <a:cs typeface="Arial"/>
              </a:defRPr>
            </a:lvl2pPr>
            <a:lvl3pPr>
              <a:defRPr sz="1300" i="1">
                <a:solidFill>
                  <a:schemeClr val="accent4"/>
                </a:solidFill>
                <a:latin typeface="Arial"/>
                <a:cs typeface="Arial"/>
              </a:defRPr>
            </a:lvl3pPr>
            <a:lvl4pPr>
              <a:defRPr sz="1300" i="1">
                <a:solidFill>
                  <a:schemeClr val="accent4"/>
                </a:solidFill>
                <a:latin typeface="Arial"/>
                <a:cs typeface="Arial"/>
              </a:defRPr>
            </a:lvl4pPr>
            <a:lvl5pPr>
              <a:defRPr sz="1300" i="1">
                <a:solidFill>
                  <a:schemeClr val="accent4"/>
                </a:solidFill>
                <a:latin typeface="Arial"/>
                <a:cs typeface="Arial"/>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23" name="Rektangel 22"/>
          <p:cNvSpPr/>
          <p:nvPr userDrawn="1"/>
        </p:nvSpPr>
        <p:spPr>
          <a:xfrm rot="5400000">
            <a:off x="7856626" y="288390"/>
            <a:ext cx="1032076" cy="9765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4" name="Trapes 23"/>
          <p:cNvSpPr/>
          <p:nvPr userDrawn="1"/>
        </p:nvSpPr>
        <p:spPr>
          <a:xfrm>
            <a:off x="7092280" y="116632"/>
            <a:ext cx="1836204" cy="1224136"/>
          </a:xfrm>
          <a:prstGeom prst="trapezoid">
            <a:avLst>
              <a:gd name="adj" fmla="val 75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2948203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o gray lin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FAE2FDC2-7282-4544-9AE8-F4B0A113FF7D}" type="slidenum">
              <a:rPr lang="nb-NO" smtClean="0"/>
              <a:pPr/>
              <a:t>‹#›</a:t>
            </a:fld>
            <a:endParaRPr lang="nb-NO" dirty="0"/>
          </a:p>
        </p:txBody>
      </p:sp>
      <p:sp>
        <p:nvSpPr>
          <p:cNvPr id="7" name="Title 1"/>
          <p:cNvSpPr>
            <a:spLocks noGrp="1"/>
          </p:cNvSpPr>
          <p:nvPr>
            <p:ph type="title" hasCustomPrompt="1"/>
          </p:nvPr>
        </p:nvSpPr>
        <p:spPr>
          <a:xfrm>
            <a:off x="827584" y="404664"/>
            <a:ext cx="7941568" cy="759136"/>
          </a:xfrm>
        </p:spPr>
        <p:txBody>
          <a:bodyPr/>
          <a:lstStyle>
            <a:lvl1pPr algn="l">
              <a:defRPr/>
            </a:lvl1pPr>
          </a:lstStyle>
          <a:p>
            <a:r>
              <a:rPr lang="en-GB" noProof="0" dirty="0" smtClean="0"/>
              <a:t>Click to add title</a:t>
            </a:r>
            <a:endParaRPr lang="en-GB" noProof="0" dirty="0"/>
          </a:p>
        </p:txBody>
      </p:sp>
    </p:spTree>
    <p:extLst>
      <p:ext uri="{BB962C8B-B14F-4D97-AF65-F5344CB8AC3E}">
        <p14:creationId xmlns:p14="http://schemas.microsoft.com/office/powerpoint/2010/main" val="19714473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669600"/>
            <a:ext cx="8229600" cy="759136"/>
          </a:xfrm>
          <a:prstGeom prst="rect">
            <a:avLst/>
          </a:prstGeom>
        </p:spPr>
        <p:txBody>
          <a:bodyPr vert="horz" lIns="0" tIns="0" rIns="0" bIns="0" rtlCol="0" anchor="ctr" anchorCtr="0">
            <a:normAutofit/>
          </a:bodyPr>
          <a:lstStyle/>
          <a:p>
            <a:r>
              <a:rPr lang="en-GB" noProof="0" dirty="0" smtClean="0"/>
              <a:t>Click to add title</a:t>
            </a:r>
            <a:endParaRPr lang="en-GB" noProof="0" dirty="0"/>
          </a:p>
        </p:txBody>
      </p:sp>
      <p:sp>
        <p:nvSpPr>
          <p:cNvPr id="3" name="Text Placeholder 2"/>
          <p:cNvSpPr>
            <a:spLocks noGrp="1"/>
          </p:cNvSpPr>
          <p:nvPr>
            <p:ph type="body" idx="1"/>
          </p:nvPr>
        </p:nvSpPr>
        <p:spPr>
          <a:xfrm>
            <a:off x="540000" y="1500174"/>
            <a:ext cx="8229600" cy="4643470"/>
          </a:xfrm>
          <a:prstGeom prst="rect">
            <a:avLst/>
          </a:prstGeom>
        </p:spPr>
        <p:txBody>
          <a:bodyPr vert="horz" lIns="0" tIns="0" rIns="0" bIns="0" rtlCol="0">
            <a:normAutofit/>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Date Placeholder 3"/>
          <p:cNvSpPr>
            <a:spLocks noGrp="1"/>
          </p:cNvSpPr>
          <p:nvPr>
            <p:ph type="dt" sz="half" idx="2"/>
          </p:nvPr>
        </p:nvSpPr>
        <p:spPr>
          <a:xfrm>
            <a:off x="540000" y="6502442"/>
            <a:ext cx="960166" cy="220641"/>
          </a:xfrm>
          <a:prstGeom prst="rect">
            <a:avLst/>
          </a:prstGeom>
        </p:spPr>
        <p:txBody>
          <a:bodyPr vert="horz" lIns="0" tIns="0" rIns="0" bIns="0" rtlCol="0" anchor="ctr"/>
          <a:lstStyle>
            <a:lvl1pPr algn="l">
              <a:defRPr sz="1000">
                <a:solidFill>
                  <a:schemeClr val="tx1">
                    <a:tint val="75000"/>
                  </a:schemeClr>
                </a:solidFill>
                <a:latin typeface="Arial" pitchFamily="34" charset="0"/>
              </a:defRPr>
            </a:lvl1pPr>
          </a:lstStyle>
          <a:p>
            <a:fld id="{7A871DA3-A71A-40E0-858B-B6E5A312C022}" type="datetimeFigureOut">
              <a:rPr lang="nb-NO" smtClean="0"/>
              <a:pPr/>
              <a:t>07.03.16</a:t>
            </a:fld>
            <a:endParaRPr lang="nb-NO" dirty="0"/>
          </a:p>
        </p:txBody>
      </p:sp>
      <p:sp>
        <p:nvSpPr>
          <p:cNvPr id="5" name="Footer Placeholder 4"/>
          <p:cNvSpPr>
            <a:spLocks noGrp="1"/>
          </p:cNvSpPr>
          <p:nvPr>
            <p:ph type="ftr" sz="quarter" idx="3"/>
          </p:nvPr>
        </p:nvSpPr>
        <p:spPr>
          <a:xfrm>
            <a:off x="1643042" y="6500834"/>
            <a:ext cx="4572032" cy="220641"/>
          </a:xfrm>
          <a:prstGeom prst="rect">
            <a:avLst/>
          </a:prstGeom>
        </p:spPr>
        <p:txBody>
          <a:bodyPr vert="horz" lIns="0" tIns="0" rIns="0" bIns="0" rtlCol="0" anchor="ctr"/>
          <a:lstStyle>
            <a:lvl1pPr algn="ctr">
              <a:defRPr sz="1000">
                <a:solidFill>
                  <a:schemeClr val="tx1">
                    <a:tint val="75000"/>
                  </a:schemeClr>
                </a:solidFill>
                <a:latin typeface="Arial" pitchFamily="34" charset="0"/>
              </a:defRPr>
            </a:lvl1pPr>
          </a:lstStyle>
          <a:p>
            <a:endParaRPr lang="nb-NO" dirty="0"/>
          </a:p>
        </p:txBody>
      </p:sp>
      <p:sp>
        <p:nvSpPr>
          <p:cNvPr id="6" name="Slide Number Placeholder 5"/>
          <p:cNvSpPr>
            <a:spLocks noGrp="1"/>
          </p:cNvSpPr>
          <p:nvPr>
            <p:ph type="sldNum" sz="quarter" idx="4"/>
          </p:nvPr>
        </p:nvSpPr>
        <p:spPr>
          <a:xfrm>
            <a:off x="6357950" y="6502442"/>
            <a:ext cx="357190" cy="220641"/>
          </a:xfrm>
          <a:prstGeom prst="rect">
            <a:avLst/>
          </a:prstGeom>
        </p:spPr>
        <p:txBody>
          <a:bodyPr vert="horz" lIns="0" tIns="0" rIns="0" bIns="0" rtlCol="0" anchor="ctr"/>
          <a:lstStyle>
            <a:lvl1pPr algn="l">
              <a:defRPr sz="1000">
                <a:solidFill>
                  <a:schemeClr val="tx1">
                    <a:tint val="75000"/>
                  </a:schemeClr>
                </a:solidFill>
                <a:latin typeface="Arial" pitchFamily="34" charset="0"/>
              </a:defRPr>
            </a:lvl1pPr>
          </a:lstStyle>
          <a:p>
            <a:fld id="{FAE2FDC2-7282-4544-9AE8-F4B0A113FF7D}" type="slidenum">
              <a:rPr lang="nb-NO" smtClean="0"/>
              <a:pPr/>
              <a:t>‹#›</a:t>
            </a:fld>
            <a:endParaRPr lang="nb-NO" dirty="0"/>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45327" y="6227287"/>
            <a:ext cx="2548133" cy="429769"/>
          </a:xfrm>
          <a:prstGeom prst="rect">
            <a:avLst/>
          </a:prstGeom>
        </p:spPr>
      </p:pic>
    </p:spTree>
  </p:cSld>
  <p:clrMap bg1="lt1" tx1="dk1" bg2="lt2" tx2="dk2" accent1="accent1" accent2="accent2" accent3="accent3" accent4="accent4" accent5="accent5" accent6="accent6" hlink="hlink" folHlink="folHlink"/>
  <p:sldLayoutIdLst>
    <p:sldLayoutId id="2147483776" r:id="rId1"/>
    <p:sldLayoutId id="2147483777" r:id="rId2"/>
    <p:sldLayoutId id="2147483786" r:id="rId3"/>
    <p:sldLayoutId id="2147483788" r:id="rId4"/>
    <p:sldLayoutId id="2147483790" r:id="rId5"/>
    <p:sldLayoutId id="2147483781" r:id="rId6"/>
    <p:sldLayoutId id="2147483782" r:id="rId7"/>
  </p:sldLayoutIdLst>
  <p:txStyles>
    <p:titleStyle>
      <a:lvl1pPr algn="l" defTabSz="914400" rtl="0" eaLnBrk="1" latinLnBrk="0" hangingPunct="1">
        <a:spcBef>
          <a:spcPct val="0"/>
        </a:spcBef>
        <a:buNone/>
        <a:defRPr lang="nb-NO" sz="2800" b="1" kern="1200" cap="all" baseline="0" noProof="0" dirty="0">
          <a:solidFill>
            <a:srgbClr val="0080C5"/>
          </a:solidFill>
          <a:latin typeface="Arial" pitchFamily="34" charset="0"/>
          <a:ea typeface="+mj-ea"/>
          <a:cs typeface="+mj-cs"/>
        </a:defRPr>
      </a:lvl1pPr>
    </p:titleStyle>
    <p:bodyStyle>
      <a:lvl1pPr marL="179388" indent="-179388" algn="l" defTabSz="914400" rtl="0" eaLnBrk="1" latinLnBrk="0" hangingPunct="1">
        <a:spcBef>
          <a:spcPct val="20000"/>
        </a:spcBef>
        <a:buSzPct val="125000"/>
        <a:buFont typeface="Arial" pitchFamily="34" charset="0"/>
        <a:buChar char="•"/>
        <a:defRPr lang="en-US" sz="1800" kern="1200" dirty="0" smtClean="0">
          <a:solidFill>
            <a:srgbClr val="002060"/>
          </a:solidFill>
          <a:latin typeface="Arial" pitchFamily="34" charset="0"/>
          <a:ea typeface="+mn-ea"/>
          <a:cs typeface="+mn-cs"/>
        </a:defRPr>
      </a:lvl1pPr>
      <a:lvl2pPr marL="539750" indent="-187325" algn="l" defTabSz="914400" rtl="0" eaLnBrk="1" latinLnBrk="0" hangingPunct="1">
        <a:spcBef>
          <a:spcPct val="20000"/>
        </a:spcBef>
        <a:buSzPct val="125000"/>
        <a:buFont typeface="Arial" pitchFamily="34" charset="0"/>
        <a:buChar char="–"/>
        <a:defRPr lang="en-US" sz="1600" kern="1200" dirty="0" smtClean="0">
          <a:solidFill>
            <a:srgbClr val="002060"/>
          </a:solidFill>
          <a:latin typeface="Arial" pitchFamily="34" charset="0"/>
          <a:ea typeface="+mn-ea"/>
          <a:cs typeface="+mn-cs"/>
        </a:defRPr>
      </a:lvl2pPr>
      <a:lvl3pPr marL="989013" indent="-179388" algn="l" defTabSz="914400" rtl="0" eaLnBrk="1" latinLnBrk="0" hangingPunct="1">
        <a:spcBef>
          <a:spcPct val="20000"/>
        </a:spcBef>
        <a:buSzPct val="125000"/>
        <a:buFont typeface="Arial" pitchFamily="34" charset="0"/>
        <a:buChar char="•"/>
        <a:defRPr lang="en-US" sz="1400" kern="1200" dirty="0" smtClean="0">
          <a:solidFill>
            <a:srgbClr val="002060"/>
          </a:solidFill>
          <a:latin typeface="Arial" pitchFamily="34" charset="0"/>
          <a:ea typeface="+mn-ea"/>
          <a:cs typeface="+mn-cs"/>
        </a:defRPr>
      </a:lvl3pPr>
      <a:lvl4pPr marL="1258888" indent="-179388" algn="l" defTabSz="914400" rtl="0" eaLnBrk="1" latinLnBrk="0" hangingPunct="1">
        <a:spcBef>
          <a:spcPct val="20000"/>
        </a:spcBef>
        <a:buSzPct val="125000"/>
        <a:buFont typeface="Arial" pitchFamily="34" charset="0"/>
        <a:buChar char="–"/>
        <a:defRPr lang="en-US" sz="1200" kern="1200" dirty="0" smtClean="0">
          <a:solidFill>
            <a:srgbClr val="002060"/>
          </a:solidFill>
          <a:latin typeface="Arial" pitchFamily="34" charset="0"/>
          <a:ea typeface="+mn-ea"/>
          <a:cs typeface="+mn-cs"/>
        </a:defRPr>
      </a:lvl4pPr>
      <a:lvl5pPr marL="1701800" indent="-171450" algn="l" defTabSz="914400" rtl="0" eaLnBrk="1" latinLnBrk="0" hangingPunct="1">
        <a:spcBef>
          <a:spcPct val="20000"/>
        </a:spcBef>
        <a:buSzPct val="125000"/>
        <a:buFont typeface="Arial" pitchFamily="34" charset="0"/>
        <a:buChar char="»"/>
        <a:defRPr lang="nb-NO" sz="1200" kern="1200" dirty="0">
          <a:solidFill>
            <a:srgbClr val="002060"/>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8.png"/><Relationship Id="rId8"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nb-NO" dirty="0"/>
              <a:t>Posisjonering v</a:t>
            </a:r>
            <a:r>
              <a:rPr lang="nb-NO" dirty="0" smtClean="0"/>
              <a:t>0.1</a:t>
            </a:r>
            <a:r>
              <a:rPr lang="nb-NO" dirty="0"/>
              <a:t/>
            </a:r>
            <a:br>
              <a:rPr lang="nb-NO" dirty="0"/>
            </a:br>
            <a:r>
              <a:rPr lang="nb-NO" dirty="0" err="1" smtClean="0"/>
              <a:t>sVerige</a:t>
            </a:r>
            <a:endParaRPr lang="nb-NO" dirty="0"/>
          </a:p>
        </p:txBody>
      </p:sp>
      <p:sp>
        <p:nvSpPr>
          <p:cNvPr id="5" name="Undertittel 2"/>
          <p:cNvSpPr>
            <a:spLocks noGrp="1"/>
          </p:cNvSpPr>
          <p:nvPr>
            <p:ph type="subTitle" idx="1"/>
          </p:nvPr>
        </p:nvSpPr>
        <p:spPr>
          <a:xfrm>
            <a:off x="540000" y="2863196"/>
            <a:ext cx="7786742" cy="1285884"/>
          </a:xfrm>
        </p:spPr>
        <p:txBody>
          <a:bodyPr/>
          <a:lstStyle/>
          <a:p>
            <a:r>
              <a:rPr lang="nb-NO" dirty="0" smtClean="0"/>
              <a:t>Utkast pr 20.06.2014</a:t>
            </a:r>
            <a:endParaRPr lang="nb-NO" dirty="0"/>
          </a:p>
        </p:txBody>
      </p:sp>
    </p:spTree>
    <p:extLst>
      <p:ext uri="{BB962C8B-B14F-4D97-AF65-F5344CB8AC3E}">
        <p14:creationId xmlns:p14="http://schemas.microsoft.com/office/powerpoint/2010/main" val="30988117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827584" y="404664"/>
            <a:ext cx="6840760" cy="759136"/>
          </a:xfrm>
        </p:spPr>
        <p:txBody>
          <a:bodyPr>
            <a:normAutofit/>
          </a:bodyPr>
          <a:lstStyle/>
          <a:p>
            <a:pPr lvl="0"/>
            <a:r>
              <a:rPr lang="nb-NO" dirty="0" smtClean="0"/>
              <a:t>målgruppe</a:t>
            </a:r>
            <a:endParaRPr lang="nb-NO" altLang="nb-NO" dirty="0">
              <a:solidFill>
                <a:schemeClr val="accent4"/>
              </a:solidFill>
              <a:latin typeface="Calibri" charset="0"/>
              <a:ea typeface="ＭＳ Ｐゴシック" charset="-128"/>
            </a:endParaRPr>
          </a:p>
        </p:txBody>
      </p:sp>
      <p:sp>
        <p:nvSpPr>
          <p:cNvPr id="2" name="Plassholder for innhold 1"/>
          <p:cNvSpPr>
            <a:spLocks noGrp="1"/>
          </p:cNvSpPr>
          <p:nvPr>
            <p:ph idx="1"/>
          </p:nvPr>
        </p:nvSpPr>
        <p:spPr>
          <a:xfrm>
            <a:off x="1187624" y="1484784"/>
            <a:ext cx="7560840" cy="4643470"/>
          </a:xfrm>
        </p:spPr>
        <p:txBody>
          <a:bodyPr>
            <a:normAutofit fontScale="92500" lnSpcReduction="20000"/>
          </a:bodyPr>
          <a:lstStyle/>
          <a:p>
            <a:pPr marL="0" indent="0">
              <a:buNone/>
            </a:pPr>
            <a:r>
              <a:rPr lang="nb-NO" b="1" dirty="0">
                <a:solidFill>
                  <a:schemeClr val="accent4"/>
                </a:solidFill>
                <a:latin typeface="Arial"/>
                <a:ea typeface="ＭＳ Ｐゴシック" charset="-128"/>
                <a:cs typeface="Arial"/>
              </a:rPr>
              <a:t>Viktige tendenser siste året: </a:t>
            </a:r>
          </a:p>
          <a:p>
            <a:r>
              <a:rPr lang="nb-NO" i="1" dirty="0" smtClean="0">
                <a:solidFill>
                  <a:schemeClr val="accent4"/>
                </a:solidFill>
                <a:latin typeface="Arial"/>
                <a:cs typeface="Arial"/>
              </a:rPr>
              <a:t>Når </a:t>
            </a:r>
            <a:r>
              <a:rPr lang="nb-NO" i="1" dirty="0">
                <a:solidFill>
                  <a:schemeClr val="accent4"/>
                </a:solidFill>
                <a:latin typeface="Arial"/>
                <a:cs typeface="Arial"/>
              </a:rPr>
              <a:t>prisen på laks ble høy fra 2013, har man sett nedgang i penetrasjon og frekvens i alle alderstrinn. Imidlertid har «preferanse» økt i perioden.</a:t>
            </a:r>
          </a:p>
          <a:p>
            <a:r>
              <a:rPr lang="nb-NO" i="1" dirty="0">
                <a:solidFill>
                  <a:schemeClr val="accent4"/>
                </a:solidFill>
                <a:latin typeface="Arial"/>
                <a:cs typeface="Arial"/>
              </a:rPr>
              <a:t>Fast pris økte fra rundt 100kr til 150kr. Laks er mye brukt som kampanje-produkt – kampanjepris nede i 59kr tidligere, nå 119kr. </a:t>
            </a:r>
          </a:p>
          <a:p>
            <a:endParaRPr lang="nb-NO" dirty="0">
              <a:latin typeface="Arial"/>
              <a:cs typeface="Arial"/>
            </a:endParaRPr>
          </a:p>
          <a:p>
            <a:pPr marL="0" indent="0">
              <a:buNone/>
            </a:pPr>
            <a:r>
              <a:rPr lang="nb-NO" b="1" dirty="0" smtClean="0">
                <a:solidFill>
                  <a:srgbClr val="595959"/>
                </a:solidFill>
                <a:latin typeface="Arial"/>
                <a:cs typeface="Arial"/>
              </a:rPr>
              <a:t>Konsekvenser:</a:t>
            </a:r>
            <a:endParaRPr lang="nb-NO" b="1" dirty="0">
              <a:solidFill>
                <a:srgbClr val="595959"/>
              </a:solidFill>
              <a:latin typeface="Arial"/>
              <a:cs typeface="Arial"/>
            </a:endParaRPr>
          </a:p>
          <a:p>
            <a:r>
              <a:rPr lang="nb-NO" dirty="0">
                <a:solidFill>
                  <a:srgbClr val="595959"/>
                </a:solidFill>
                <a:latin typeface="Arial"/>
                <a:cs typeface="Arial"/>
              </a:rPr>
              <a:t>Kjedene har kjørt færre kampanjer enn </a:t>
            </a:r>
            <a:r>
              <a:rPr lang="nb-NO" dirty="0" smtClean="0">
                <a:solidFill>
                  <a:srgbClr val="595959"/>
                </a:solidFill>
                <a:latin typeface="Arial"/>
                <a:cs typeface="Arial"/>
              </a:rPr>
              <a:t>tidligere </a:t>
            </a:r>
            <a:r>
              <a:rPr lang="nb-NO" dirty="0">
                <a:solidFill>
                  <a:srgbClr val="595959"/>
                </a:solidFill>
                <a:latin typeface="Arial"/>
                <a:cs typeface="Arial"/>
              </a:rPr>
              <a:t>etter at prisen har økt, noe som gjør at volum har blitt redusert totalt. </a:t>
            </a:r>
          </a:p>
          <a:p>
            <a:r>
              <a:rPr lang="nb-NO" dirty="0">
                <a:solidFill>
                  <a:srgbClr val="595959"/>
                </a:solidFill>
                <a:latin typeface="Arial"/>
                <a:cs typeface="Arial"/>
              </a:rPr>
              <a:t>Antar at det først og fremst er de prisbevisste forbrukerne som handler på kampanjer som i størst grad har redusert sine innkjøp.</a:t>
            </a:r>
          </a:p>
          <a:p>
            <a:endParaRPr lang="nb-NO" dirty="0">
              <a:solidFill>
                <a:srgbClr val="595959"/>
              </a:solidFill>
              <a:latin typeface="Arial"/>
              <a:cs typeface="Arial"/>
            </a:endParaRPr>
          </a:p>
          <a:p>
            <a:pPr marL="0" indent="0">
              <a:buNone/>
            </a:pPr>
            <a:r>
              <a:rPr lang="nb-NO" b="1" dirty="0" smtClean="0">
                <a:solidFill>
                  <a:schemeClr val="tx1">
                    <a:lumMod val="65000"/>
                    <a:lumOff val="35000"/>
                  </a:schemeClr>
                </a:solidFill>
                <a:latin typeface="Arial"/>
                <a:ea typeface="ＭＳ Ｐゴシック" charset="-128"/>
                <a:cs typeface="Arial"/>
              </a:rPr>
              <a:t>Hva </a:t>
            </a:r>
            <a:r>
              <a:rPr lang="nb-NO" b="1" dirty="0">
                <a:solidFill>
                  <a:schemeClr val="tx1">
                    <a:lumMod val="65000"/>
                    <a:lumOff val="35000"/>
                  </a:schemeClr>
                </a:solidFill>
                <a:latin typeface="Arial"/>
                <a:ea typeface="ＭＳ Ｐゴシック" charset="-128"/>
                <a:cs typeface="Arial"/>
              </a:rPr>
              <a:t>dette betyr for norsk sjømat i </a:t>
            </a:r>
            <a:r>
              <a:rPr lang="nb-NO" b="1" dirty="0" smtClean="0">
                <a:solidFill>
                  <a:schemeClr val="tx1">
                    <a:lumMod val="65000"/>
                    <a:lumOff val="35000"/>
                  </a:schemeClr>
                </a:solidFill>
                <a:latin typeface="Arial"/>
                <a:ea typeface="ＭＳ Ｐゴシック" charset="-128"/>
                <a:cs typeface="Arial"/>
              </a:rPr>
              <a:t>planperioden:</a:t>
            </a:r>
          </a:p>
          <a:p>
            <a:r>
              <a:rPr lang="nb-NO" dirty="0" smtClean="0">
                <a:solidFill>
                  <a:srgbClr val="595959"/>
                </a:solidFill>
                <a:latin typeface="Arial"/>
                <a:cs typeface="Arial"/>
              </a:rPr>
              <a:t>Mål </a:t>
            </a:r>
            <a:r>
              <a:rPr lang="nb-NO" dirty="0">
                <a:solidFill>
                  <a:srgbClr val="595959"/>
                </a:solidFill>
                <a:latin typeface="Arial"/>
                <a:cs typeface="Arial"/>
              </a:rPr>
              <a:t>å få en høyere verdi-vurdering og fortsatt økning i «preferanse». Motvekt til volum-nedgang.</a:t>
            </a:r>
          </a:p>
          <a:p>
            <a:r>
              <a:rPr lang="nb-NO" dirty="0">
                <a:solidFill>
                  <a:srgbClr val="595959"/>
                </a:solidFill>
                <a:latin typeface="Arial"/>
                <a:cs typeface="Arial"/>
              </a:rPr>
              <a:t>Hvis prisnivået fortsetter å være høyt, vil antall kampanjer fortsatt være lavt og påvirke totalvolum.</a:t>
            </a:r>
          </a:p>
          <a:p>
            <a:r>
              <a:rPr lang="nb-NO" dirty="0">
                <a:solidFill>
                  <a:srgbClr val="595959"/>
                </a:solidFill>
                <a:latin typeface="Arial"/>
                <a:cs typeface="Arial"/>
              </a:rPr>
              <a:t>De prisbevisste forventes å velge billigere alternativer, er uansett ikke primærmålgruppe.</a:t>
            </a:r>
          </a:p>
        </p:txBody>
      </p:sp>
      <p:pic>
        <p:nvPicPr>
          <p:cNvPr id="30" name="Bilde 29"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4" y="1412776"/>
            <a:ext cx="532259" cy="585381"/>
          </a:xfrm>
          <a:prstGeom prst="rect">
            <a:avLst/>
          </a:prstGeom>
        </p:spPr>
      </p:pic>
      <p:pic>
        <p:nvPicPr>
          <p:cNvPr id="31" name="Bilde 30" descr="1.png"/>
          <p:cNvPicPr>
            <a:picLocks noChangeAspect="1"/>
          </p:cNvPicPr>
          <p:nvPr/>
        </p:nvPicPr>
        <p:blipFill rotWithShape="1">
          <a:blip r:embed="rId4" cstate="print">
            <a:extLst>
              <a:ext uri="{28A0092B-C50C-407E-A947-70E740481C1C}">
                <a14:useLocalDpi xmlns:a14="http://schemas.microsoft.com/office/drawing/2010/main" val="0"/>
              </a:ext>
            </a:extLst>
          </a:blip>
          <a:srcRect r="57170"/>
          <a:stretch/>
        </p:blipFill>
        <p:spPr>
          <a:xfrm>
            <a:off x="539553" y="4365104"/>
            <a:ext cx="585559" cy="606304"/>
          </a:xfrm>
          <a:prstGeom prst="rect">
            <a:avLst/>
          </a:prstGeom>
        </p:spPr>
      </p:pic>
      <p:pic>
        <p:nvPicPr>
          <p:cNvPr id="38" name="Bilde 37" descr="1.png"/>
          <p:cNvPicPr>
            <a:picLocks noChangeAspect="1"/>
          </p:cNvPicPr>
          <p:nvPr/>
        </p:nvPicPr>
        <p:blipFill rotWithShape="1">
          <a:blip r:embed="rId5" cstate="print">
            <a:extLst>
              <a:ext uri="{28A0092B-C50C-407E-A947-70E740481C1C}">
                <a14:useLocalDpi xmlns:a14="http://schemas.microsoft.com/office/drawing/2010/main" val="0"/>
              </a:ext>
            </a:extLst>
          </a:blip>
          <a:srcRect l="71597" t="-4533" b="-1"/>
          <a:stretch/>
        </p:blipFill>
        <p:spPr>
          <a:xfrm>
            <a:off x="467544" y="2924944"/>
            <a:ext cx="548286" cy="894870"/>
          </a:xfrm>
          <a:prstGeom prst="rect">
            <a:avLst/>
          </a:prstGeom>
        </p:spPr>
      </p:pic>
      <p:sp>
        <p:nvSpPr>
          <p:cNvPr id="46" name="Likebent trekant 45"/>
          <p:cNvSpPr/>
          <p:nvPr/>
        </p:nvSpPr>
        <p:spPr>
          <a:xfrm>
            <a:off x="7607870" y="181192"/>
            <a:ext cx="1152128" cy="87154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7" name="TekstSylinder 46"/>
          <p:cNvSpPr txBox="1"/>
          <p:nvPr/>
        </p:nvSpPr>
        <p:spPr>
          <a:xfrm>
            <a:off x="7204503" y="1052736"/>
            <a:ext cx="1939497" cy="261610"/>
          </a:xfrm>
          <a:prstGeom prst="rect">
            <a:avLst/>
          </a:prstGeom>
          <a:noFill/>
        </p:spPr>
        <p:txBody>
          <a:bodyPr wrap="square" rtlCol="0">
            <a:spAutoFit/>
          </a:bodyPr>
          <a:lstStyle/>
          <a:p>
            <a:pPr algn="ctr"/>
            <a:r>
              <a:rPr lang="nb-NO" sz="1100" dirty="0" smtClean="0">
                <a:solidFill>
                  <a:schemeClr val="tx1">
                    <a:lumMod val="75000"/>
                    <a:lumOff val="25000"/>
                  </a:schemeClr>
                </a:solidFill>
              </a:rPr>
              <a:t>MÅLGRUPPE</a:t>
            </a:r>
            <a:endParaRPr lang="nb-NO" sz="1100" dirty="0">
              <a:solidFill>
                <a:schemeClr val="tx1">
                  <a:lumMod val="75000"/>
                  <a:lumOff val="25000"/>
                </a:schemeClr>
              </a:solidFill>
            </a:endParaRPr>
          </a:p>
        </p:txBody>
      </p:sp>
      <p:cxnSp>
        <p:nvCxnSpPr>
          <p:cNvPr id="48" name="Rett linje 47"/>
          <p:cNvCxnSpPr/>
          <p:nvPr/>
        </p:nvCxnSpPr>
        <p:spPr>
          <a:xfrm>
            <a:off x="7607870" y="908720"/>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9" name="Rett linje 48"/>
          <p:cNvCxnSpPr/>
          <p:nvPr/>
        </p:nvCxnSpPr>
        <p:spPr>
          <a:xfrm>
            <a:off x="7607870" y="764704"/>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0" name="Rett linje 49"/>
          <p:cNvCxnSpPr/>
          <p:nvPr/>
        </p:nvCxnSpPr>
        <p:spPr>
          <a:xfrm>
            <a:off x="7607870" y="620688"/>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54" name="Trapes 53"/>
          <p:cNvSpPr/>
          <p:nvPr/>
        </p:nvSpPr>
        <p:spPr>
          <a:xfrm>
            <a:off x="7482557" y="908720"/>
            <a:ext cx="1356618" cy="144016"/>
          </a:xfrm>
          <a:prstGeom prst="trapezoid">
            <a:avLst>
              <a:gd name="adj" fmla="val 3032"/>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6" name="Trapes 15"/>
          <p:cNvSpPr/>
          <p:nvPr/>
        </p:nvSpPr>
        <p:spPr>
          <a:xfrm>
            <a:off x="7607870" y="188640"/>
            <a:ext cx="1080120" cy="576064"/>
          </a:xfrm>
          <a:prstGeom prst="trapezoid">
            <a:avLst>
              <a:gd name="adj" fmla="val 66018"/>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430716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827584" y="439170"/>
            <a:ext cx="6840760" cy="690124"/>
          </a:xfrm>
        </p:spPr>
        <p:txBody>
          <a:bodyPr>
            <a:normAutofit/>
          </a:bodyPr>
          <a:lstStyle/>
          <a:p>
            <a:pPr lvl="0"/>
            <a:r>
              <a:rPr lang="nb-NO" dirty="0" smtClean="0"/>
              <a:t>målgruppe</a:t>
            </a:r>
            <a:endParaRPr lang="nb-NO" altLang="nb-NO" dirty="0">
              <a:solidFill>
                <a:schemeClr val="accent4"/>
              </a:solidFill>
              <a:latin typeface="Calibri" charset="0"/>
              <a:ea typeface="ＭＳ Ｐゴシック" charset="-128"/>
            </a:endParaRPr>
          </a:p>
        </p:txBody>
      </p:sp>
      <p:sp>
        <p:nvSpPr>
          <p:cNvPr id="2" name="Plassholder for innhold 1"/>
          <p:cNvSpPr>
            <a:spLocks noGrp="1"/>
          </p:cNvSpPr>
          <p:nvPr>
            <p:ph idx="1"/>
          </p:nvPr>
        </p:nvSpPr>
        <p:spPr>
          <a:xfrm>
            <a:off x="1187624" y="1484784"/>
            <a:ext cx="4968552" cy="4643470"/>
          </a:xfrm>
        </p:spPr>
        <p:txBody>
          <a:bodyPr>
            <a:normAutofit fontScale="85000" lnSpcReduction="10000"/>
          </a:bodyPr>
          <a:lstStyle/>
          <a:p>
            <a:pPr marL="0" indent="0">
              <a:buNone/>
            </a:pPr>
            <a:r>
              <a:rPr lang="nb-NO" b="1" dirty="0">
                <a:solidFill>
                  <a:schemeClr val="accent4"/>
                </a:solidFill>
                <a:latin typeface="Arial"/>
                <a:ea typeface="ＭＳ Ｐゴシック" charset="-128"/>
                <a:cs typeface="Arial"/>
              </a:rPr>
              <a:t>Viktige tendenser siste året: </a:t>
            </a:r>
          </a:p>
          <a:p>
            <a:r>
              <a:rPr lang="nb-NO" i="1" dirty="0" smtClean="0">
                <a:solidFill>
                  <a:schemeClr val="accent4"/>
                </a:solidFill>
                <a:latin typeface="Arial"/>
                <a:cs typeface="Arial"/>
              </a:rPr>
              <a:t>Miljømerking!</a:t>
            </a:r>
          </a:p>
          <a:p>
            <a:r>
              <a:rPr lang="nb-NO" i="1" dirty="0" smtClean="0">
                <a:solidFill>
                  <a:schemeClr val="accent4"/>
                </a:solidFill>
                <a:latin typeface="Arial"/>
                <a:cs typeface="Arial"/>
              </a:rPr>
              <a:t>Generelt </a:t>
            </a:r>
            <a:r>
              <a:rPr lang="nb-NO" i="1" dirty="0">
                <a:solidFill>
                  <a:schemeClr val="accent4"/>
                </a:solidFill>
                <a:latin typeface="Arial"/>
                <a:cs typeface="Arial"/>
              </a:rPr>
              <a:t>mangel på miljøsertifiserte produkter fra Norge som er merket på en måte som når ut til konsument.</a:t>
            </a:r>
          </a:p>
          <a:p>
            <a:endParaRPr lang="nb-NO" dirty="0">
              <a:latin typeface="Arial"/>
              <a:cs typeface="Arial"/>
            </a:endParaRPr>
          </a:p>
          <a:p>
            <a:pPr marL="0" indent="0">
              <a:buNone/>
            </a:pPr>
            <a:r>
              <a:rPr lang="nb-NO" b="1" dirty="0" smtClean="0">
                <a:solidFill>
                  <a:srgbClr val="595959"/>
                </a:solidFill>
                <a:latin typeface="Arial"/>
                <a:cs typeface="Arial"/>
              </a:rPr>
              <a:t>Konsekvenser:</a:t>
            </a:r>
            <a:endParaRPr lang="nb-NO" b="1" dirty="0">
              <a:solidFill>
                <a:srgbClr val="595959"/>
              </a:solidFill>
              <a:latin typeface="Arial"/>
              <a:cs typeface="Arial"/>
            </a:endParaRPr>
          </a:p>
          <a:p>
            <a:r>
              <a:rPr lang="nb-NO" dirty="0">
                <a:solidFill>
                  <a:srgbClr val="595959"/>
                </a:solidFill>
                <a:latin typeface="Arial"/>
                <a:cs typeface="Arial"/>
              </a:rPr>
              <a:t>F.eks. ICA vil skrive i sine oppskrifter, «se etter ASC-merket laks»</a:t>
            </a:r>
          </a:p>
          <a:p>
            <a:r>
              <a:rPr lang="nb-NO" dirty="0">
                <a:solidFill>
                  <a:srgbClr val="595959"/>
                </a:solidFill>
                <a:latin typeface="Arial"/>
                <a:cs typeface="Arial"/>
              </a:rPr>
              <a:t>Reker: Hvis hatt på plass, hadde raskt kunne posisjonert seg når rødmerking fra WWF kom på Nordhavsreker. Viste styrken WWF og rødmerking. Hvis MSC, KRAV eller ASC merket så oppfattes det som OK til tross for rødmerking fra WWF.</a:t>
            </a:r>
          </a:p>
          <a:p>
            <a:pPr marL="0" indent="0">
              <a:buNone/>
            </a:pPr>
            <a:endParaRPr lang="nb-NO" dirty="0">
              <a:solidFill>
                <a:srgbClr val="595959"/>
              </a:solidFill>
              <a:latin typeface="Arial"/>
              <a:cs typeface="Arial"/>
            </a:endParaRPr>
          </a:p>
          <a:p>
            <a:pPr marL="0" indent="0">
              <a:buNone/>
            </a:pPr>
            <a:r>
              <a:rPr lang="nb-NO" b="1" dirty="0" smtClean="0">
                <a:solidFill>
                  <a:schemeClr val="tx1">
                    <a:lumMod val="65000"/>
                    <a:lumOff val="35000"/>
                  </a:schemeClr>
                </a:solidFill>
                <a:latin typeface="Arial"/>
                <a:ea typeface="ＭＳ Ｐゴシック" charset="-128"/>
                <a:cs typeface="Arial"/>
              </a:rPr>
              <a:t>Hva </a:t>
            </a:r>
            <a:r>
              <a:rPr lang="nb-NO" b="1" dirty="0">
                <a:solidFill>
                  <a:schemeClr val="tx1">
                    <a:lumMod val="65000"/>
                    <a:lumOff val="35000"/>
                  </a:schemeClr>
                </a:solidFill>
                <a:latin typeface="Arial"/>
                <a:ea typeface="ＭＳ Ｐゴシック" charset="-128"/>
                <a:cs typeface="Arial"/>
              </a:rPr>
              <a:t>dette betyr for norsk sjømat i </a:t>
            </a:r>
            <a:r>
              <a:rPr lang="nb-NO" b="1" dirty="0" smtClean="0">
                <a:solidFill>
                  <a:schemeClr val="tx1">
                    <a:lumMod val="65000"/>
                    <a:lumOff val="35000"/>
                  </a:schemeClr>
                </a:solidFill>
                <a:latin typeface="Arial"/>
                <a:ea typeface="ＭＳ Ｐゴシック" charset="-128"/>
                <a:cs typeface="Arial"/>
              </a:rPr>
              <a:t>planperioden:</a:t>
            </a:r>
          </a:p>
          <a:p>
            <a:r>
              <a:rPr lang="nb-NO" dirty="0" smtClean="0">
                <a:solidFill>
                  <a:srgbClr val="595959"/>
                </a:solidFill>
                <a:latin typeface="Arial"/>
                <a:cs typeface="Arial"/>
              </a:rPr>
              <a:t>Viktighet av å få miljø-merker ut til konsument øker:</a:t>
            </a:r>
          </a:p>
          <a:p>
            <a:pPr lvl="1"/>
            <a:r>
              <a:rPr lang="nb-NO" dirty="0" smtClean="0">
                <a:solidFill>
                  <a:srgbClr val="595959"/>
                </a:solidFill>
                <a:latin typeface="Arial"/>
                <a:cs typeface="Arial"/>
              </a:rPr>
              <a:t>På </a:t>
            </a:r>
            <a:r>
              <a:rPr lang="nb-NO" dirty="0">
                <a:solidFill>
                  <a:srgbClr val="595959"/>
                </a:solidFill>
                <a:latin typeface="Arial"/>
                <a:cs typeface="Arial"/>
              </a:rPr>
              <a:t>laks større sannsynlighet vil få merket ut til konsument. </a:t>
            </a:r>
          </a:p>
          <a:p>
            <a:pPr lvl="1"/>
            <a:r>
              <a:rPr lang="nb-NO" dirty="0">
                <a:solidFill>
                  <a:srgbClr val="595959"/>
                </a:solidFill>
                <a:latin typeface="Arial"/>
                <a:cs typeface="Arial"/>
              </a:rPr>
              <a:t>Fortsatt stort potensial merket ut til konsument på villfanget.</a:t>
            </a:r>
          </a:p>
        </p:txBody>
      </p:sp>
      <p:pic>
        <p:nvPicPr>
          <p:cNvPr id="30" name="Bilde 29"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4" y="1412776"/>
            <a:ext cx="532259" cy="585381"/>
          </a:xfrm>
          <a:prstGeom prst="rect">
            <a:avLst/>
          </a:prstGeom>
        </p:spPr>
      </p:pic>
      <p:pic>
        <p:nvPicPr>
          <p:cNvPr id="31" name="Bilde 30" descr="1.png"/>
          <p:cNvPicPr>
            <a:picLocks noChangeAspect="1"/>
          </p:cNvPicPr>
          <p:nvPr/>
        </p:nvPicPr>
        <p:blipFill rotWithShape="1">
          <a:blip r:embed="rId4" cstate="print">
            <a:extLst>
              <a:ext uri="{28A0092B-C50C-407E-A947-70E740481C1C}">
                <a14:useLocalDpi xmlns:a14="http://schemas.microsoft.com/office/drawing/2010/main" val="0"/>
              </a:ext>
            </a:extLst>
          </a:blip>
          <a:srcRect r="57170"/>
          <a:stretch/>
        </p:blipFill>
        <p:spPr>
          <a:xfrm>
            <a:off x="539553" y="4725144"/>
            <a:ext cx="585559" cy="606304"/>
          </a:xfrm>
          <a:prstGeom prst="rect">
            <a:avLst/>
          </a:prstGeom>
        </p:spPr>
      </p:pic>
      <p:pic>
        <p:nvPicPr>
          <p:cNvPr id="38" name="Bilde 37" descr="1.png"/>
          <p:cNvPicPr>
            <a:picLocks noChangeAspect="1"/>
          </p:cNvPicPr>
          <p:nvPr/>
        </p:nvPicPr>
        <p:blipFill rotWithShape="1">
          <a:blip r:embed="rId5" cstate="print">
            <a:extLst>
              <a:ext uri="{28A0092B-C50C-407E-A947-70E740481C1C}">
                <a14:useLocalDpi xmlns:a14="http://schemas.microsoft.com/office/drawing/2010/main" val="0"/>
              </a:ext>
            </a:extLst>
          </a:blip>
          <a:srcRect l="71597" t="-4533" b="-1"/>
          <a:stretch/>
        </p:blipFill>
        <p:spPr>
          <a:xfrm>
            <a:off x="467544" y="2678146"/>
            <a:ext cx="548286" cy="894870"/>
          </a:xfrm>
          <a:prstGeom prst="rect">
            <a:avLst/>
          </a:prstGeom>
        </p:spPr>
      </p:pic>
      <p:sp>
        <p:nvSpPr>
          <p:cNvPr id="23" name="Likebent trekant 22"/>
          <p:cNvSpPr/>
          <p:nvPr/>
        </p:nvSpPr>
        <p:spPr>
          <a:xfrm>
            <a:off x="7607870" y="181192"/>
            <a:ext cx="1152128" cy="87154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4" name="TekstSylinder 23"/>
          <p:cNvSpPr txBox="1"/>
          <p:nvPr/>
        </p:nvSpPr>
        <p:spPr>
          <a:xfrm>
            <a:off x="7204503" y="1052736"/>
            <a:ext cx="1939497" cy="261610"/>
          </a:xfrm>
          <a:prstGeom prst="rect">
            <a:avLst/>
          </a:prstGeom>
          <a:noFill/>
        </p:spPr>
        <p:txBody>
          <a:bodyPr wrap="square" rtlCol="0">
            <a:spAutoFit/>
          </a:bodyPr>
          <a:lstStyle/>
          <a:p>
            <a:pPr algn="ctr"/>
            <a:r>
              <a:rPr lang="nb-NO" sz="1100" dirty="0" smtClean="0">
                <a:solidFill>
                  <a:schemeClr val="tx1">
                    <a:lumMod val="75000"/>
                    <a:lumOff val="25000"/>
                  </a:schemeClr>
                </a:solidFill>
              </a:rPr>
              <a:t>MÅLGRUPPE</a:t>
            </a:r>
            <a:endParaRPr lang="nb-NO" sz="1100" dirty="0">
              <a:solidFill>
                <a:schemeClr val="tx1">
                  <a:lumMod val="75000"/>
                  <a:lumOff val="25000"/>
                </a:schemeClr>
              </a:solidFill>
            </a:endParaRPr>
          </a:p>
        </p:txBody>
      </p:sp>
      <p:cxnSp>
        <p:nvCxnSpPr>
          <p:cNvPr id="25" name="Rett linje 24"/>
          <p:cNvCxnSpPr/>
          <p:nvPr/>
        </p:nvCxnSpPr>
        <p:spPr>
          <a:xfrm>
            <a:off x="7607870" y="908720"/>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6" name="Rett linje 25"/>
          <p:cNvCxnSpPr/>
          <p:nvPr/>
        </p:nvCxnSpPr>
        <p:spPr>
          <a:xfrm>
            <a:off x="7607870" y="764704"/>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9" name="Rett linje 28"/>
          <p:cNvCxnSpPr/>
          <p:nvPr/>
        </p:nvCxnSpPr>
        <p:spPr>
          <a:xfrm>
            <a:off x="7607870" y="620688"/>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2" name="Trapes 41"/>
          <p:cNvSpPr/>
          <p:nvPr/>
        </p:nvSpPr>
        <p:spPr>
          <a:xfrm>
            <a:off x="7482557" y="908720"/>
            <a:ext cx="1356618" cy="144016"/>
          </a:xfrm>
          <a:prstGeom prst="trapezoid">
            <a:avLst>
              <a:gd name="adj" fmla="val 3032"/>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8" name="Gruppe 17"/>
          <p:cNvGrpSpPr/>
          <p:nvPr/>
        </p:nvGrpSpPr>
        <p:grpSpPr>
          <a:xfrm rot="21441130">
            <a:off x="6169430" y="2121992"/>
            <a:ext cx="2721816" cy="3233654"/>
            <a:chOff x="5832656" y="2230691"/>
            <a:chExt cx="2964999" cy="3522568"/>
          </a:xfrm>
        </p:grpSpPr>
        <p:sp>
          <p:nvSpPr>
            <p:cNvPr id="19" name="Rektangel 18"/>
            <p:cNvSpPr/>
            <p:nvPr/>
          </p:nvSpPr>
          <p:spPr>
            <a:xfrm rot="237574">
              <a:off x="5842221" y="2230691"/>
              <a:ext cx="2955434" cy="3522568"/>
            </a:xfrm>
            <a:prstGeom prst="rect">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0" name="Rektangel 19"/>
            <p:cNvSpPr/>
            <p:nvPr/>
          </p:nvSpPr>
          <p:spPr>
            <a:xfrm rot="237574">
              <a:off x="5832656" y="5229814"/>
              <a:ext cx="2723674" cy="502913"/>
            </a:xfrm>
            <a:prstGeom prst="rect">
              <a:avLst/>
            </a:prstGeom>
          </p:spPr>
          <p:txBody>
            <a:bodyPr wrap="square">
              <a:spAutoFit/>
            </a:bodyPr>
            <a:lstStyle/>
            <a:p>
              <a:r>
                <a:rPr lang="nb-NO" sz="1200" u="sng" dirty="0">
                  <a:solidFill>
                    <a:srgbClr val="7F7F7F"/>
                  </a:solidFill>
                </a:rPr>
                <a:t>http://www.ica.se/recept/stekt-torsk-med-varm-sallad-717406/</a:t>
              </a:r>
              <a:endParaRPr lang="nb-NO" sz="1200" dirty="0">
                <a:solidFill>
                  <a:srgbClr val="7F7F7F"/>
                </a:solidFill>
                <a:latin typeface="Calibri" charset="0"/>
                <a:ea typeface="ＭＳ Ｐゴシック" charset="-128"/>
              </a:endParaRPr>
            </a:p>
          </p:txBody>
        </p:sp>
        <p:pic>
          <p:nvPicPr>
            <p:cNvPr id="21" name="Bilde 20"/>
            <p:cNvPicPr>
              <a:picLocks noChangeAspect="1"/>
            </p:cNvPicPr>
            <p:nvPr/>
          </p:nvPicPr>
          <p:blipFill rotWithShape="1">
            <a:blip r:embed="rId6"/>
            <a:srcRect r="7087"/>
            <a:stretch/>
          </p:blipFill>
          <p:spPr>
            <a:xfrm rot="237574">
              <a:off x="6043107" y="2374707"/>
              <a:ext cx="2672621" cy="1918951"/>
            </a:xfrm>
            <a:prstGeom prst="rect">
              <a:avLst/>
            </a:prstGeom>
          </p:spPr>
        </p:pic>
        <p:sp>
          <p:nvSpPr>
            <p:cNvPr id="22" name="TekstSylinder 21"/>
            <p:cNvSpPr txBox="1"/>
            <p:nvPr/>
          </p:nvSpPr>
          <p:spPr>
            <a:xfrm rot="237574">
              <a:off x="5854006" y="4661008"/>
              <a:ext cx="2664295" cy="569968"/>
            </a:xfrm>
            <a:prstGeom prst="rect">
              <a:avLst/>
            </a:prstGeom>
            <a:noFill/>
          </p:spPr>
          <p:txBody>
            <a:bodyPr wrap="square" rtlCol="0">
              <a:spAutoFit/>
            </a:bodyPr>
            <a:lstStyle/>
            <a:p>
              <a:r>
                <a:rPr lang="nb-NO" sz="1400" dirty="0">
                  <a:solidFill>
                    <a:schemeClr val="bg1">
                      <a:lumMod val="50000"/>
                    </a:schemeClr>
                  </a:solidFill>
                  <a:latin typeface="Arial Black"/>
                  <a:cs typeface="Arial Black"/>
                </a:rPr>
                <a:t>4 </a:t>
              </a:r>
              <a:r>
                <a:rPr lang="nb-NO" sz="1400" dirty="0" err="1">
                  <a:solidFill>
                    <a:schemeClr val="bg1">
                      <a:lumMod val="50000"/>
                    </a:schemeClr>
                  </a:solidFill>
                  <a:latin typeface="Arial Black"/>
                  <a:cs typeface="Arial Black"/>
                </a:rPr>
                <a:t>ryggfiléer</a:t>
              </a:r>
              <a:r>
                <a:rPr lang="nb-NO" sz="1400" dirty="0">
                  <a:solidFill>
                    <a:schemeClr val="bg1">
                      <a:lumMod val="50000"/>
                    </a:schemeClr>
                  </a:solidFill>
                  <a:latin typeface="Arial Black"/>
                  <a:cs typeface="Arial Black"/>
                </a:rPr>
                <a:t> av MSC-</a:t>
              </a:r>
              <a:r>
                <a:rPr lang="nb-NO" sz="1400" dirty="0" err="1">
                  <a:solidFill>
                    <a:schemeClr val="bg1">
                      <a:lumMod val="50000"/>
                    </a:schemeClr>
                  </a:solidFill>
                  <a:latin typeface="Arial Black"/>
                  <a:cs typeface="Arial Black"/>
                </a:rPr>
                <a:t>märkt</a:t>
              </a:r>
              <a:r>
                <a:rPr lang="nb-NO" sz="1400" dirty="0">
                  <a:solidFill>
                    <a:schemeClr val="bg1">
                      <a:lumMod val="50000"/>
                    </a:schemeClr>
                  </a:solidFill>
                  <a:latin typeface="Arial Black"/>
                  <a:cs typeface="Arial Black"/>
                </a:rPr>
                <a:t> torsk (à 150 g)</a:t>
              </a:r>
            </a:p>
          </p:txBody>
        </p:sp>
      </p:grpSp>
      <p:pic>
        <p:nvPicPr>
          <p:cNvPr id="5" name="Bilde 4" descr="Skjermbilde 2014-06-20 kl. 07.57.28.png"/>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6393" y1="13079" x2="60959" y2="4087"/>
                        <a14:foregroundMark x1="64840" y1="3542" x2="96347" y2="4632"/>
                        <a14:foregroundMark x1="96804" y1="5995" x2="95662" y2="95913"/>
                        <a14:foregroundMark x1="82648" y1="95368" x2="5936" y2="94005"/>
                        <a14:foregroundMark x1="6393" y1="26158" x2="6164" y2="86921"/>
                        <a14:foregroundMark x1="9361" y1="81744" x2="26027" y2="83651"/>
                        <a14:foregroundMark x1="9589" y1="77384" x2="25571" y2="77112"/>
                        <a14:foregroundMark x1="11416" y1="86649" x2="27397" y2="88556"/>
                        <a14:foregroundMark x1="7078" y1="5722" x2="7078" y2="2725"/>
                        <a14:foregroundMark x1="58676" y1="6812" x2="94292" y2="6812"/>
                        <a14:foregroundMark x1="94292" y1="11444" x2="94292" y2="38420"/>
                        <a14:backgroundMark x1="22374" y1="1362" x2="27854" y2="817"/>
                      </a14:backgroundRemoval>
                    </a14:imgEffect>
                  </a14:imgLayer>
                </a14:imgProps>
              </a:ext>
              <a:ext uri="{28A0092B-C50C-407E-A947-70E740481C1C}">
                <a14:useLocalDpi xmlns:a14="http://schemas.microsoft.com/office/drawing/2010/main" val="0"/>
              </a:ext>
            </a:extLst>
          </a:blip>
          <a:stretch>
            <a:fillRect/>
          </a:stretch>
        </p:blipFill>
        <p:spPr>
          <a:xfrm>
            <a:off x="6156175" y="2132856"/>
            <a:ext cx="2750037" cy="2304256"/>
          </a:xfrm>
          <a:prstGeom prst="rect">
            <a:avLst/>
          </a:prstGeom>
        </p:spPr>
      </p:pic>
      <p:sp>
        <p:nvSpPr>
          <p:cNvPr id="27" name="Trapes 26"/>
          <p:cNvSpPr/>
          <p:nvPr/>
        </p:nvSpPr>
        <p:spPr>
          <a:xfrm>
            <a:off x="7607870" y="188640"/>
            <a:ext cx="1080120" cy="576064"/>
          </a:xfrm>
          <a:prstGeom prst="trapezoid">
            <a:avLst>
              <a:gd name="adj" fmla="val 66018"/>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6496691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827584" y="404664"/>
            <a:ext cx="6840760" cy="759136"/>
          </a:xfrm>
        </p:spPr>
        <p:txBody>
          <a:bodyPr>
            <a:normAutofit/>
          </a:bodyPr>
          <a:lstStyle/>
          <a:p>
            <a:pPr lvl="0"/>
            <a:r>
              <a:rPr lang="nb-NO" dirty="0" smtClean="0"/>
              <a:t>Målgruppe</a:t>
            </a:r>
            <a:endParaRPr lang="nb-NO" altLang="nb-NO" dirty="0">
              <a:solidFill>
                <a:schemeClr val="accent4"/>
              </a:solidFill>
              <a:latin typeface="Calibri" charset="0"/>
              <a:ea typeface="ＭＳ Ｐゴシック" charset="-128"/>
            </a:endParaRPr>
          </a:p>
        </p:txBody>
      </p:sp>
      <p:sp>
        <p:nvSpPr>
          <p:cNvPr id="2" name="Plassholder for innhold 1"/>
          <p:cNvSpPr>
            <a:spLocks noGrp="1"/>
          </p:cNvSpPr>
          <p:nvPr>
            <p:ph idx="1"/>
          </p:nvPr>
        </p:nvSpPr>
        <p:spPr>
          <a:xfrm>
            <a:off x="1187624" y="1484784"/>
            <a:ext cx="5472608" cy="4643470"/>
          </a:xfrm>
        </p:spPr>
        <p:txBody>
          <a:bodyPr>
            <a:normAutofit fontScale="70000" lnSpcReduction="20000"/>
          </a:bodyPr>
          <a:lstStyle/>
          <a:p>
            <a:pPr marL="0" indent="0">
              <a:buNone/>
            </a:pPr>
            <a:r>
              <a:rPr lang="nb-NO" b="1" dirty="0">
                <a:solidFill>
                  <a:schemeClr val="accent4"/>
                </a:solidFill>
                <a:latin typeface="Arial"/>
                <a:ea typeface="ＭＳ Ｐゴシック" charset="-128"/>
                <a:cs typeface="Arial"/>
              </a:rPr>
              <a:t>Viktige tendenser siste året: </a:t>
            </a:r>
          </a:p>
          <a:p>
            <a:r>
              <a:rPr lang="nb-NO" i="1" dirty="0" smtClean="0">
                <a:solidFill>
                  <a:schemeClr val="accent4"/>
                </a:solidFill>
                <a:latin typeface="Arial"/>
                <a:cs typeface="Arial"/>
              </a:rPr>
              <a:t>Fisk </a:t>
            </a:r>
            <a:r>
              <a:rPr lang="nb-NO" i="1" dirty="0">
                <a:solidFill>
                  <a:schemeClr val="accent4"/>
                </a:solidFill>
                <a:latin typeface="Arial"/>
                <a:cs typeface="Arial"/>
              </a:rPr>
              <a:t>nevnes mer og mer, men ser det ikke på konsumet</a:t>
            </a:r>
          </a:p>
          <a:p>
            <a:r>
              <a:rPr lang="nb-NO" i="1" dirty="0">
                <a:solidFill>
                  <a:schemeClr val="accent4"/>
                </a:solidFill>
                <a:latin typeface="Arial"/>
                <a:cs typeface="Arial"/>
              </a:rPr>
              <a:t>Burde kanskje forventet større konsumøking? Trenger mer fokus </a:t>
            </a:r>
            <a:r>
              <a:rPr lang="nb-NO" i="1" dirty="0" smtClean="0">
                <a:solidFill>
                  <a:schemeClr val="accent4"/>
                </a:solidFill>
                <a:latin typeface="Arial"/>
                <a:cs typeface="Arial"/>
              </a:rPr>
              <a:t>på fisk for </a:t>
            </a:r>
            <a:r>
              <a:rPr lang="nb-NO" i="1" dirty="0">
                <a:solidFill>
                  <a:schemeClr val="accent4"/>
                </a:solidFill>
                <a:latin typeface="Arial"/>
                <a:cs typeface="Arial"/>
              </a:rPr>
              <a:t>å få det «top-</a:t>
            </a:r>
            <a:r>
              <a:rPr lang="nb-NO" i="1" dirty="0" err="1">
                <a:solidFill>
                  <a:schemeClr val="accent4"/>
                </a:solidFill>
                <a:latin typeface="Arial"/>
                <a:cs typeface="Arial"/>
              </a:rPr>
              <a:t>of</a:t>
            </a:r>
            <a:r>
              <a:rPr lang="nb-NO" i="1" dirty="0">
                <a:solidFill>
                  <a:schemeClr val="accent4"/>
                </a:solidFill>
                <a:latin typeface="Arial"/>
                <a:cs typeface="Arial"/>
              </a:rPr>
              <a:t>-</a:t>
            </a:r>
            <a:r>
              <a:rPr lang="nb-NO" i="1" dirty="0" err="1">
                <a:solidFill>
                  <a:schemeClr val="accent4"/>
                </a:solidFill>
                <a:latin typeface="Arial"/>
                <a:cs typeface="Arial"/>
              </a:rPr>
              <a:t>mind</a:t>
            </a:r>
            <a:r>
              <a:rPr lang="nb-NO" i="1" dirty="0">
                <a:solidFill>
                  <a:schemeClr val="accent4"/>
                </a:solidFill>
                <a:latin typeface="Arial"/>
                <a:cs typeface="Arial"/>
              </a:rPr>
              <a:t>» for konsument. </a:t>
            </a:r>
          </a:p>
          <a:p>
            <a:r>
              <a:rPr lang="nb-NO" i="1" dirty="0">
                <a:solidFill>
                  <a:schemeClr val="accent4"/>
                </a:solidFill>
                <a:latin typeface="Arial"/>
                <a:cs typeface="Arial"/>
              </a:rPr>
              <a:t>Forventer at det vil skje en del der konsumentene er i kjøpssituasjon – reell kategoriutvikling - initiativer fra kjedene på å få «konsumentpakket» fisk, er kort i SE vs. f.eks. Norge. Av 3000 butikker, kanskje 400 som har betjent fiskeavdeling. Mange butikker som kun har et moderat tilbud av fersk fisk.</a:t>
            </a:r>
          </a:p>
          <a:p>
            <a:endParaRPr lang="nb-NO" dirty="0">
              <a:latin typeface="Arial"/>
              <a:cs typeface="Arial"/>
            </a:endParaRPr>
          </a:p>
          <a:p>
            <a:pPr marL="0" indent="0">
              <a:buNone/>
            </a:pPr>
            <a:r>
              <a:rPr lang="nb-NO" b="1" dirty="0" smtClean="0">
                <a:solidFill>
                  <a:srgbClr val="595959"/>
                </a:solidFill>
                <a:latin typeface="Arial"/>
                <a:cs typeface="Arial"/>
              </a:rPr>
              <a:t>Konsekvenser:</a:t>
            </a:r>
            <a:endParaRPr lang="nb-NO" b="1" dirty="0">
              <a:solidFill>
                <a:srgbClr val="595959"/>
              </a:solidFill>
              <a:latin typeface="Arial"/>
              <a:cs typeface="Arial"/>
            </a:endParaRPr>
          </a:p>
          <a:p>
            <a:r>
              <a:rPr lang="nb-NO" dirty="0">
                <a:solidFill>
                  <a:srgbClr val="595959"/>
                </a:solidFill>
                <a:latin typeface="Arial"/>
                <a:cs typeface="Arial"/>
              </a:rPr>
              <a:t>B2B: Leverandører prøver å få til gode løsninger til dagligvare</a:t>
            </a:r>
          </a:p>
          <a:p>
            <a:r>
              <a:rPr lang="nb-NO" dirty="0">
                <a:solidFill>
                  <a:srgbClr val="595959"/>
                </a:solidFill>
                <a:latin typeface="Arial"/>
                <a:cs typeface="Arial"/>
              </a:rPr>
              <a:t>Hvis mer konsumentpakket fisk, da noe nytt å fortelle til sine kunder i sin kundekommunikasjon (kundeaviser osv.)</a:t>
            </a:r>
          </a:p>
          <a:p>
            <a:r>
              <a:rPr lang="nb-NO" dirty="0">
                <a:solidFill>
                  <a:srgbClr val="595959"/>
                </a:solidFill>
                <a:latin typeface="Arial"/>
                <a:cs typeface="Arial"/>
              </a:rPr>
              <a:t>Forbrukere vil fortsatt ha inspirasjon, enklere å nå ut med ny informasjon hvis nye måltidsløsninger for konsument</a:t>
            </a:r>
          </a:p>
          <a:p>
            <a:pPr marL="0" indent="0">
              <a:buNone/>
            </a:pPr>
            <a:endParaRPr lang="nb-NO" b="1" dirty="0" smtClean="0">
              <a:solidFill>
                <a:srgbClr val="595959"/>
              </a:solidFill>
              <a:latin typeface="Arial"/>
              <a:cs typeface="Arial"/>
            </a:endParaRPr>
          </a:p>
          <a:p>
            <a:pPr marL="0" indent="0">
              <a:buNone/>
            </a:pPr>
            <a:endParaRPr lang="nb-NO" dirty="0">
              <a:solidFill>
                <a:srgbClr val="595959"/>
              </a:solidFill>
              <a:latin typeface="Arial"/>
              <a:cs typeface="Arial"/>
            </a:endParaRPr>
          </a:p>
          <a:p>
            <a:pPr marL="0" indent="0">
              <a:buNone/>
            </a:pPr>
            <a:r>
              <a:rPr lang="nb-NO" b="1" dirty="0">
                <a:solidFill>
                  <a:schemeClr val="tx1">
                    <a:lumMod val="65000"/>
                    <a:lumOff val="35000"/>
                  </a:schemeClr>
                </a:solidFill>
                <a:latin typeface="Arial"/>
                <a:ea typeface="ＭＳ Ｐゴシック" charset="-128"/>
                <a:cs typeface="Arial"/>
              </a:rPr>
              <a:t>Hva dette betyr for norsk sjømat i planperioden:</a:t>
            </a:r>
          </a:p>
          <a:p>
            <a:r>
              <a:rPr lang="nb-NO" dirty="0" smtClean="0">
                <a:solidFill>
                  <a:srgbClr val="595959"/>
                </a:solidFill>
                <a:latin typeface="Arial"/>
                <a:cs typeface="Arial"/>
              </a:rPr>
              <a:t>Må </a:t>
            </a:r>
            <a:r>
              <a:rPr lang="nb-NO" dirty="0">
                <a:solidFill>
                  <a:srgbClr val="595959"/>
                </a:solidFill>
                <a:latin typeface="Arial"/>
                <a:cs typeface="Arial"/>
              </a:rPr>
              <a:t>gjøres en jobb for å få konsument til å stole på at fisken kan pakkes, en viss mistro. Tilsvarende reise som salat har gjort. Premium-produkter kan bidra til å drive utvikling, utfordring at det er </a:t>
            </a:r>
            <a:r>
              <a:rPr lang="nb-NO" dirty="0" err="1">
                <a:solidFill>
                  <a:srgbClr val="595959"/>
                </a:solidFill>
                <a:latin typeface="Arial"/>
                <a:cs typeface="Arial"/>
              </a:rPr>
              <a:t>premium</a:t>
            </a:r>
            <a:r>
              <a:rPr lang="nb-NO" dirty="0">
                <a:solidFill>
                  <a:srgbClr val="595959"/>
                </a:solidFill>
                <a:latin typeface="Arial"/>
                <a:cs typeface="Arial"/>
              </a:rPr>
              <a:t> produkter som er tilgjengelig pakket, ikke «</a:t>
            </a:r>
            <a:r>
              <a:rPr lang="nb-NO" dirty="0" err="1">
                <a:solidFill>
                  <a:srgbClr val="595959"/>
                </a:solidFill>
                <a:latin typeface="Arial"/>
                <a:cs typeface="Arial"/>
              </a:rPr>
              <a:t>value</a:t>
            </a:r>
            <a:r>
              <a:rPr lang="nb-NO" dirty="0">
                <a:solidFill>
                  <a:srgbClr val="595959"/>
                </a:solidFill>
                <a:latin typeface="Arial"/>
                <a:cs typeface="Arial"/>
              </a:rPr>
              <a:t>». Når kampanje, ofte </a:t>
            </a:r>
            <a:r>
              <a:rPr lang="nb-NO" dirty="0" err="1">
                <a:solidFill>
                  <a:srgbClr val="595959"/>
                </a:solidFill>
                <a:latin typeface="Arial"/>
                <a:cs typeface="Arial"/>
              </a:rPr>
              <a:t>vakumpakket</a:t>
            </a:r>
            <a:r>
              <a:rPr lang="nb-NO" dirty="0">
                <a:solidFill>
                  <a:srgbClr val="595959"/>
                </a:solidFill>
                <a:latin typeface="Arial"/>
                <a:cs typeface="Arial"/>
              </a:rPr>
              <a:t> laks så vant til ferdigpakket fisk.</a:t>
            </a:r>
          </a:p>
          <a:p>
            <a:r>
              <a:rPr lang="nb-NO" dirty="0">
                <a:solidFill>
                  <a:srgbClr val="595959"/>
                </a:solidFill>
                <a:latin typeface="Arial"/>
                <a:cs typeface="Arial"/>
              </a:rPr>
              <a:t>Bidra til kategoriutvikling bredden av «norsk sjømat» som paraply</a:t>
            </a:r>
            <a:r>
              <a:rPr lang="nb-NO" dirty="0" smtClean="0">
                <a:solidFill>
                  <a:srgbClr val="595959"/>
                </a:solidFill>
                <a:latin typeface="Arial"/>
                <a:cs typeface="Arial"/>
              </a:rPr>
              <a:t>?</a:t>
            </a:r>
            <a:endParaRPr lang="nb-NO" dirty="0">
              <a:solidFill>
                <a:srgbClr val="595959"/>
              </a:solidFill>
              <a:latin typeface="Arial"/>
              <a:cs typeface="Arial"/>
            </a:endParaRPr>
          </a:p>
        </p:txBody>
      </p:sp>
      <p:pic>
        <p:nvPicPr>
          <p:cNvPr id="30" name="Bilde 29"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4" y="1412776"/>
            <a:ext cx="532259" cy="585381"/>
          </a:xfrm>
          <a:prstGeom prst="rect">
            <a:avLst/>
          </a:prstGeom>
        </p:spPr>
      </p:pic>
      <p:pic>
        <p:nvPicPr>
          <p:cNvPr id="31" name="Bilde 30" descr="1.png"/>
          <p:cNvPicPr>
            <a:picLocks noChangeAspect="1"/>
          </p:cNvPicPr>
          <p:nvPr/>
        </p:nvPicPr>
        <p:blipFill rotWithShape="1">
          <a:blip r:embed="rId4" cstate="print">
            <a:extLst>
              <a:ext uri="{28A0092B-C50C-407E-A947-70E740481C1C}">
                <a14:useLocalDpi xmlns:a14="http://schemas.microsoft.com/office/drawing/2010/main" val="0"/>
              </a:ext>
            </a:extLst>
          </a:blip>
          <a:srcRect r="57170"/>
          <a:stretch/>
        </p:blipFill>
        <p:spPr>
          <a:xfrm>
            <a:off x="539553" y="4725144"/>
            <a:ext cx="585559" cy="606304"/>
          </a:xfrm>
          <a:prstGeom prst="rect">
            <a:avLst/>
          </a:prstGeom>
        </p:spPr>
      </p:pic>
      <p:pic>
        <p:nvPicPr>
          <p:cNvPr id="38" name="Bilde 37" descr="1.png"/>
          <p:cNvPicPr>
            <a:picLocks noChangeAspect="1"/>
          </p:cNvPicPr>
          <p:nvPr/>
        </p:nvPicPr>
        <p:blipFill rotWithShape="1">
          <a:blip r:embed="rId5" cstate="print">
            <a:extLst>
              <a:ext uri="{28A0092B-C50C-407E-A947-70E740481C1C}">
                <a14:useLocalDpi xmlns:a14="http://schemas.microsoft.com/office/drawing/2010/main" val="0"/>
              </a:ext>
            </a:extLst>
          </a:blip>
          <a:srcRect l="71597" t="-4533" b="-1"/>
          <a:stretch/>
        </p:blipFill>
        <p:spPr>
          <a:xfrm>
            <a:off x="467544" y="3140968"/>
            <a:ext cx="548286" cy="894870"/>
          </a:xfrm>
          <a:prstGeom prst="rect">
            <a:avLst/>
          </a:prstGeom>
        </p:spPr>
      </p:pic>
      <p:sp>
        <p:nvSpPr>
          <p:cNvPr id="24" name="Likebent trekant 23"/>
          <p:cNvSpPr/>
          <p:nvPr/>
        </p:nvSpPr>
        <p:spPr>
          <a:xfrm>
            <a:off x="7607870" y="181192"/>
            <a:ext cx="1152128" cy="87154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5" name="TekstSylinder 24"/>
          <p:cNvSpPr txBox="1"/>
          <p:nvPr/>
        </p:nvSpPr>
        <p:spPr>
          <a:xfrm>
            <a:off x="7204503" y="1052736"/>
            <a:ext cx="1939497" cy="261610"/>
          </a:xfrm>
          <a:prstGeom prst="rect">
            <a:avLst/>
          </a:prstGeom>
          <a:noFill/>
        </p:spPr>
        <p:txBody>
          <a:bodyPr wrap="square" rtlCol="0">
            <a:spAutoFit/>
          </a:bodyPr>
          <a:lstStyle/>
          <a:p>
            <a:pPr algn="ctr"/>
            <a:r>
              <a:rPr lang="nb-NO" sz="1100" dirty="0" smtClean="0">
                <a:solidFill>
                  <a:schemeClr val="tx1">
                    <a:lumMod val="75000"/>
                    <a:lumOff val="25000"/>
                  </a:schemeClr>
                </a:solidFill>
              </a:rPr>
              <a:t>MÅLGRUPPE</a:t>
            </a:r>
            <a:endParaRPr lang="nb-NO" sz="1100" dirty="0">
              <a:solidFill>
                <a:schemeClr val="tx1">
                  <a:lumMod val="75000"/>
                  <a:lumOff val="25000"/>
                </a:schemeClr>
              </a:solidFill>
            </a:endParaRPr>
          </a:p>
        </p:txBody>
      </p:sp>
      <p:cxnSp>
        <p:nvCxnSpPr>
          <p:cNvPr id="26" name="Rett linje 25"/>
          <p:cNvCxnSpPr/>
          <p:nvPr/>
        </p:nvCxnSpPr>
        <p:spPr>
          <a:xfrm>
            <a:off x="7607870" y="908720"/>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9" name="Rett linje 28"/>
          <p:cNvCxnSpPr/>
          <p:nvPr/>
        </p:nvCxnSpPr>
        <p:spPr>
          <a:xfrm>
            <a:off x="7607870" y="764704"/>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9" name="Rett linje 38"/>
          <p:cNvCxnSpPr/>
          <p:nvPr/>
        </p:nvCxnSpPr>
        <p:spPr>
          <a:xfrm>
            <a:off x="7607870" y="620688"/>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3" name="Trapes 42"/>
          <p:cNvSpPr/>
          <p:nvPr/>
        </p:nvSpPr>
        <p:spPr>
          <a:xfrm>
            <a:off x="7482557" y="908720"/>
            <a:ext cx="1356618" cy="144016"/>
          </a:xfrm>
          <a:prstGeom prst="trapezoid">
            <a:avLst>
              <a:gd name="adj" fmla="val 3032"/>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4" name="Gruppe 3"/>
          <p:cNvGrpSpPr/>
          <p:nvPr/>
        </p:nvGrpSpPr>
        <p:grpSpPr>
          <a:xfrm rot="217156">
            <a:off x="6733353" y="2483304"/>
            <a:ext cx="2052736" cy="2381514"/>
            <a:chOff x="6695728" y="2081472"/>
            <a:chExt cx="2340768" cy="2715680"/>
          </a:xfrm>
        </p:grpSpPr>
        <p:sp>
          <p:nvSpPr>
            <p:cNvPr id="45" name="Rektangel 44"/>
            <p:cNvSpPr/>
            <p:nvPr/>
          </p:nvSpPr>
          <p:spPr>
            <a:xfrm>
              <a:off x="6695728" y="2081472"/>
              <a:ext cx="2340768" cy="2715680"/>
            </a:xfrm>
            <a:prstGeom prst="rect">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 name="Bilde 2"/>
            <p:cNvPicPr>
              <a:picLocks noChangeAspect="1"/>
            </p:cNvPicPr>
            <p:nvPr/>
          </p:nvPicPr>
          <p:blipFill rotWithShape="1">
            <a:blip r:embed="rId6"/>
            <a:srcRect l="34980" r="6548"/>
            <a:stretch/>
          </p:blipFill>
          <p:spPr>
            <a:xfrm>
              <a:off x="6804248" y="2204864"/>
              <a:ext cx="2147323" cy="2448272"/>
            </a:xfrm>
            <a:prstGeom prst="rect">
              <a:avLst/>
            </a:prstGeom>
          </p:spPr>
        </p:pic>
      </p:grpSp>
      <p:sp>
        <p:nvSpPr>
          <p:cNvPr id="19" name="Trapes 18"/>
          <p:cNvSpPr/>
          <p:nvPr/>
        </p:nvSpPr>
        <p:spPr>
          <a:xfrm>
            <a:off x="7607870" y="188640"/>
            <a:ext cx="1080120" cy="576064"/>
          </a:xfrm>
          <a:prstGeom prst="trapezoid">
            <a:avLst>
              <a:gd name="adj" fmla="val 66018"/>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710727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827584" y="404664"/>
            <a:ext cx="6840760" cy="759136"/>
          </a:xfrm>
        </p:spPr>
        <p:txBody>
          <a:bodyPr>
            <a:normAutofit/>
          </a:bodyPr>
          <a:lstStyle/>
          <a:p>
            <a:pPr lvl="0"/>
            <a:r>
              <a:rPr lang="nb-NO" dirty="0" smtClean="0"/>
              <a:t>målgruppe</a:t>
            </a:r>
            <a:endParaRPr lang="nb-NO" altLang="nb-NO" dirty="0">
              <a:solidFill>
                <a:schemeClr val="accent4"/>
              </a:solidFill>
              <a:latin typeface="Calibri" charset="0"/>
              <a:ea typeface="ＭＳ Ｐゴシック" charset="-128"/>
            </a:endParaRPr>
          </a:p>
        </p:txBody>
      </p:sp>
      <p:sp>
        <p:nvSpPr>
          <p:cNvPr id="2" name="Plassholder for innhold 1"/>
          <p:cNvSpPr>
            <a:spLocks noGrp="1"/>
          </p:cNvSpPr>
          <p:nvPr>
            <p:ph idx="1"/>
          </p:nvPr>
        </p:nvSpPr>
        <p:spPr>
          <a:xfrm>
            <a:off x="1187624" y="1484784"/>
            <a:ext cx="5616624" cy="4643470"/>
          </a:xfrm>
        </p:spPr>
        <p:txBody>
          <a:bodyPr>
            <a:normAutofit fontScale="85000" lnSpcReduction="20000"/>
          </a:bodyPr>
          <a:lstStyle/>
          <a:p>
            <a:pPr marL="0" indent="0">
              <a:buNone/>
            </a:pPr>
            <a:r>
              <a:rPr lang="nb-NO" b="1" dirty="0">
                <a:solidFill>
                  <a:schemeClr val="accent4"/>
                </a:solidFill>
                <a:latin typeface="Arial"/>
                <a:ea typeface="ＭＳ Ｐゴシック" charset="-128"/>
                <a:cs typeface="Arial"/>
              </a:rPr>
              <a:t>Viktige tendenser siste året: </a:t>
            </a:r>
          </a:p>
          <a:p>
            <a:r>
              <a:rPr lang="nb-NO" i="1" dirty="0" smtClean="0">
                <a:solidFill>
                  <a:schemeClr val="accent4"/>
                </a:solidFill>
                <a:latin typeface="Arial"/>
                <a:cs typeface="Arial"/>
              </a:rPr>
              <a:t>Øke </a:t>
            </a:r>
            <a:r>
              <a:rPr lang="nb-NO" i="1" dirty="0">
                <a:solidFill>
                  <a:schemeClr val="accent4"/>
                </a:solidFill>
                <a:latin typeface="Arial"/>
                <a:cs typeface="Arial"/>
              </a:rPr>
              <a:t>«top-</a:t>
            </a:r>
            <a:r>
              <a:rPr lang="nb-NO" i="1" dirty="0" err="1">
                <a:solidFill>
                  <a:schemeClr val="accent4"/>
                </a:solidFill>
                <a:latin typeface="Arial"/>
                <a:cs typeface="Arial"/>
              </a:rPr>
              <a:t>of</a:t>
            </a:r>
            <a:r>
              <a:rPr lang="nb-NO" i="1" dirty="0">
                <a:solidFill>
                  <a:schemeClr val="accent4"/>
                </a:solidFill>
                <a:latin typeface="Arial"/>
                <a:cs typeface="Arial"/>
              </a:rPr>
              <a:t>-</a:t>
            </a:r>
            <a:r>
              <a:rPr lang="nb-NO" i="1" dirty="0" err="1">
                <a:solidFill>
                  <a:schemeClr val="accent4"/>
                </a:solidFill>
                <a:latin typeface="Arial"/>
                <a:cs typeface="Arial"/>
              </a:rPr>
              <a:t>mind</a:t>
            </a:r>
            <a:r>
              <a:rPr lang="nb-NO" i="1" dirty="0">
                <a:solidFill>
                  <a:schemeClr val="accent4"/>
                </a:solidFill>
                <a:latin typeface="Arial"/>
                <a:cs typeface="Arial"/>
              </a:rPr>
              <a:t>», handler reelt om kategoriutvikling i dagligvare</a:t>
            </a:r>
          </a:p>
          <a:p>
            <a:r>
              <a:rPr lang="nb-NO" i="1" dirty="0">
                <a:solidFill>
                  <a:schemeClr val="accent4"/>
                </a:solidFill>
                <a:latin typeface="Arial"/>
                <a:cs typeface="Arial"/>
              </a:rPr>
              <a:t>Grunnvolumet ligger i dagligvare</a:t>
            </a:r>
          </a:p>
          <a:p>
            <a:endParaRPr lang="nb-NO" dirty="0">
              <a:latin typeface="Arial"/>
              <a:cs typeface="Arial"/>
            </a:endParaRPr>
          </a:p>
          <a:p>
            <a:pPr marL="0" indent="0">
              <a:buNone/>
            </a:pPr>
            <a:r>
              <a:rPr lang="nb-NO" b="1" dirty="0" smtClean="0">
                <a:solidFill>
                  <a:srgbClr val="595959"/>
                </a:solidFill>
                <a:latin typeface="Arial"/>
                <a:cs typeface="Arial"/>
              </a:rPr>
              <a:t>Konsekvenser:</a:t>
            </a:r>
            <a:endParaRPr lang="nb-NO" b="1" dirty="0">
              <a:solidFill>
                <a:srgbClr val="595959"/>
              </a:solidFill>
              <a:latin typeface="Arial"/>
              <a:cs typeface="Arial"/>
            </a:endParaRPr>
          </a:p>
          <a:p>
            <a:r>
              <a:rPr lang="nb-NO" dirty="0">
                <a:solidFill>
                  <a:srgbClr val="595959"/>
                </a:solidFill>
                <a:latin typeface="Arial"/>
                <a:cs typeface="Arial"/>
              </a:rPr>
              <a:t>Pr </a:t>
            </a:r>
            <a:r>
              <a:rPr lang="nb-NO" dirty="0" err="1">
                <a:solidFill>
                  <a:srgbClr val="595959"/>
                </a:solidFill>
                <a:latin typeface="Arial"/>
                <a:cs typeface="Arial"/>
              </a:rPr>
              <a:t>capita</a:t>
            </a:r>
            <a:r>
              <a:rPr lang="nb-NO" dirty="0">
                <a:solidFill>
                  <a:srgbClr val="595959"/>
                </a:solidFill>
                <a:latin typeface="Arial"/>
                <a:cs typeface="Arial"/>
              </a:rPr>
              <a:t> konsum SE sjømat: laks 5-6kg, </a:t>
            </a:r>
            <a:r>
              <a:rPr lang="nb-NO" dirty="0" err="1">
                <a:solidFill>
                  <a:srgbClr val="595959"/>
                </a:solidFill>
                <a:latin typeface="Arial"/>
                <a:cs typeface="Arial"/>
              </a:rPr>
              <a:t>vs</a:t>
            </a:r>
            <a:r>
              <a:rPr lang="nb-NO" dirty="0">
                <a:solidFill>
                  <a:srgbClr val="595959"/>
                </a:solidFill>
                <a:latin typeface="Arial"/>
                <a:cs typeface="Arial"/>
              </a:rPr>
              <a:t> Norge. Fortsatt masse potensial! </a:t>
            </a:r>
          </a:p>
          <a:p>
            <a:r>
              <a:rPr lang="nb-NO" dirty="0">
                <a:solidFill>
                  <a:srgbClr val="595959"/>
                </a:solidFill>
                <a:latin typeface="Arial"/>
                <a:cs typeface="Arial"/>
              </a:rPr>
              <a:t>Utløsende kjøp handler ikke om NSR alene - støtte aktørene når de skal lansere, rulle ut. Samkjøring av aktiviteter tidsmessig.</a:t>
            </a:r>
          </a:p>
          <a:p>
            <a:r>
              <a:rPr lang="nb-NO" dirty="0">
                <a:solidFill>
                  <a:srgbClr val="595959"/>
                </a:solidFill>
                <a:latin typeface="Arial"/>
                <a:cs typeface="Arial"/>
              </a:rPr>
              <a:t>Vedlikehold preferanse, trygghet kan NSR gjøre en jobb for å ivareta.</a:t>
            </a:r>
          </a:p>
          <a:p>
            <a:pPr marL="0" indent="0">
              <a:buNone/>
            </a:pPr>
            <a:endParaRPr lang="nb-NO" b="1" dirty="0" smtClean="0">
              <a:solidFill>
                <a:srgbClr val="595959"/>
              </a:solidFill>
              <a:latin typeface="Arial"/>
              <a:cs typeface="Arial"/>
            </a:endParaRPr>
          </a:p>
          <a:p>
            <a:pPr marL="0" indent="0">
              <a:buNone/>
            </a:pPr>
            <a:endParaRPr lang="nb-NO" dirty="0">
              <a:solidFill>
                <a:srgbClr val="595959"/>
              </a:solidFill>
              <a:latin typeface="Arial"/>
              <a:cs typeface="Arial"/>
            </a:endParaRPr>
          </a:p>
          <a:p>
            <a:pPr marL="0" indent="0">
              <a:buNone/>
            </a:pPr>
            <a:r>
              <a:rPr lang="nb-NO" b="1" dirty="0">
                <a:solidFill>
                  <a:schemeClr val="tx1">
                    <a:lumMod val="65000"/>
                    <a:lumOff val="35000"/>
                  </a:schemeClr>
                </a:solidFill>
                <a:latin typeface="Arial"/>
                <a:ea typeface="ＭＳ Ｐゴシック" charset="-128"/>
                <a:cs typeface="Arial"/>
              </a:rPr>
              <a:t>Hva dette betyr for norsk sjømat i planperioden:</a:t>
            </a:r>
          </a:p>
          <a:p>
            <a:r>
              <a:rPr lang="nb-NO" dirty="0" smtClean="0">
                <a:solidFill>
                  <a:srgbClr val="595959"/>
                </a:solidFill>
                <a:latin typeface="Arial"/>
                <a:cs typeface="Arial"/>
              </a:rPr>
              <a:t>Norsk </a:t>
            </a:r>
            <a:r>
              <a:rPr lang="nb-NO" dirty="0">
                <a:solidFill>
                  <a:srgbClr val="595959"/>
                </a:solidFill>
                <a:latin typeface="Arial"/>
                <a:cs typeface="Arial"/>
              </a:rPr>
              <a:t>sjømat har bredden og variasjon til å gjøre løftet i SE, kan ikke gjøres uten norsk fisk. Kan være testarena for kategoriutvikling i utlandet, nye produkter, nye logistikkløsninger –ligger nært Norge, men er et eksportmarked.</a:t>
            </a:r>
          </a:p>
          <a:p>
            <a:r>
              <a:rPr lang="nb-NO" dirty="0">
                <a:solidFill>
                  <a:srgbClr val="595959"/>
                </a:solidFill>
                <a:latin typeface="Arial"/>
                <a:cs typeface="Arial"/>
              </a:rPr>
              <a:t>Øke anseelsen norsk fisk, øke preferanse, verdivurderingen. Må vise at er innovative og driver kategorien fremover. </a:t>
            </a:r>
          </a:p>
        </p:txBody>
      </p:sp>
      <p:pic>
        <p:nvPicPr>
          <p:cNvPr id="30" name="Bilde 29"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4" y="1412776"/>
            <a:ext cx="532259" cy="585381"/>
          </a:xfrm>
          <a:prstGeom prst="rect">
            <a:avLst/>
          </a:prstGeom>
        </p:spPr>
      </p:pic>
      <p:pic>
        <p:nvPicPr>
          <p:cNvPr id="31" name="Bilde 30" descr="1.png"/>
          <p:cNvPicPr>
            <a:picLocks noChangeAspect="1"/>
          </p:cNvPicPr>
          <p:nvPr/>
        </p:nvPicPr>
        <p:blipFill rotWithShape="1">
          <a:blip r:embed="rId4" cstate="print">
            <a:extLst>
              <a:ext uri="{28A0092B-C50C-407E-A947-70E740481C1C}">
                <a14:useLocalDpi xmlns:a14="http://schemas.microsoft.com/office/drawing/2010/main" val="0"/>
              </a:ext>
            </a:extLst>
          </a:blip>
          <a:srcRect r="57170"/>
          <a:stretch/>
        </p:blipFill>
        <p:spPr>
          <a:xfrm>
            <a:off x="539553" y="4478880"/>
            <a:ext cx="585559" cy="606304"/>
          </a:xfrm>
          <a:prstGeom prst="rect">
            <a:avLst/>
          </a:prstGeom>
        </p:spPr>
      </p:pic>
      <p:pic>
        <p:nvPicPr>
          <p:cNvPr id="38" name="Bilde 37" descr="1.png"/>
          <p:cNvPicPr>
            <a:picLocks noChangeAspect="1"/>
          </p:cNvPicPr>
          <p:nvPr/>
        </p:nvPicPr>
        <p:blipFill rotWithShape="1">
          <a:blip r:embed="rId5" cstate="print">
            <a:extLst>
              <a:ext uri="{28A0092B-C50C-407E-A947-70E740481C1C}">
                <a14:useLocalDpi xmlns:a14="http://schemas.microsoft.com/office/drawing/2010/main" val="0"/>
              </a:ext>
            </a:extLst>
          </a:blip>
          <a:srcRect l="71597" t="-4533" b="-1"/>
          <a:stretch/>
        </p:blipFill>
        <p:spPr>
          <a:xfrm>
            <a:off x="467544" y="2492896"/>
            <a:ext cx="548286" cy="894870"/>
          </a:xfrm>
          <a:prstGeom prst="rect">
            <a:avLst/>
          </a:prstGeom>
        </p:spPr>
      </p:pic>
      <p:sp>
        <p:nvSpPr>
          <p:cNvPr id="24" name="Likebent trekant 23"/>
          <p:cNvSpPr/>
          <p:nvPr/>
        </p:nvSpPr>
        <p:spPr>
          <a:xfrm>
            <a:off x="7607870" y="181192"/>
            <a:ext cx="1152128" cy="87154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5" name="TekstSylinder 24"/>
          <p:cNvSpPr txBox="1"/>
          <p:nvPr/>
        </p:nvSpPr>
        <p:spPr>
          <a:xfrm>
            <a:off x="7204503" y="1052736"/>
            <a:ext cx="1939497" cy="261610"/>
          </a:xfrm>
          <a:prstGeom prst="rect">
            <a:avLst/>
          </a:prstGeom>
          <a:noFill/>
        </p:spPr>
        <p:txBody>
          <a:bodyPr wrap="square" rtlCol="0">
            <a:spAutoFit/>
          </a:bodyPr>
          <a:lstStyle/>
          <a:p>
            <a:pPr algn="ctr"/>
            <a:r>
              <a:rPr lang="nb-NO" sz="1100" dirty="0" smtClean="0">
                <a:solidFill>
                  <a:schemeClr val="tx1">
                    <a:lumMod val="75000"/>
                    <a:lumOff val="25000"/>
                  </a:schemeClr>
                </a:solidFill>
              </a:rPr>
              <a:t>MÅLGRUPPE</a:t>
            </a:r>
            <a:endParaRPr lang="nb-NO" sz="1100" dirty="0">
              <a:solidFill>
                <a:schemeClr val="tx1">
                  <a:lumMod val="75000"/>
                  <a:lumOff val="25000"/>
                </a:schemeClr>
              </a:solidFill>
            </a:endParaRPr>
          </a:p>
        </p:txBody>
      </p:sp>
      <p:cxnSp>
        <p:nvCxnSpPr>
          <p:cNvPr id="26" name="Rett linje 25"/>
          <p:cNvCxnSpPr/>
          <p:nvPr/>
        </p:nvCxnSpPr>
        <p:spPr>
          <a:xfrm>
            <a:off x="7607870" y="908720"/>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7" name="Rett linje 26"/>
          <p:cNvCxnSpPr/>
          <p:nvPr/>
        </p:nvCxnSpPr>
        <p:spPr>
          <a:xfrm>
            <a:off x="7607870" y="764704"/>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8" name="Rett linje 27"/>
          <p:cNvCxnSpPr/>
          <p:nvPr/>
        </p:nvCxnSpPr>
        <p:spPr>
          <a:xfrm>
            <a:off x="7607870" y="620688"/>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34" name="Trapes 33"/>
          <p:cNvSpPr/>
          <p:nvPr/>
        </p:nvSpPr>
        <p:spPr>
          <a:xfrm>
            <a:off x="7482557" y="908720"/>
            <a:ext cx="1356618" cy="144016"/>
          </a:xfrm>
          <a:prstGeom prst="trapezoid">
            <a:avLst>
              <a:gd name="adj" fmla="val 3032"/>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6" name="Trapes 15"/>
          <p:cNvSpPr/>
          <p:nvPr/>
        </p:nvSpPr>
        <p:spPr>
          <a:xfrm>
            <a:off x="7607870" y="188640"/>
            <a:ext cx="1080120" cy="576064"/>
          </a:xfrm>
          <a:prstGeom prst="trapezoid">
            <a:avLst>
              <a:gd name="adj" fmla="val 66018"/>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420188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827584" y="404664"/>
            <a:ext cx="6840760" cy="759136"/>
          </a:xfrm>
        </p:spPr>
        <p:txBody>
          <a:bodyPr>
            <a:normAutofit/>
          </a:bodyPr>
          <a:lstStyle/>
          <a:p>
            <a:pPr lvl="0"/>
            <a:r>
              <a:rPr lang="nb-NO" dirty="0" smtClean="0"/>
              <a:t>Målgruppe</a:t>
            </a:r>
            <a:endParaRPr lang="nb-NO" altLang="nb-NO" dirty="0">
              <a:solidFill>
                <a:schemeClr val="accent4"/>
              </a:solidFill>
              <a:latin typeface="Calibri" charset="0"/>
              <a:ea typeface="ＭＳ Ｐゴシック" charset="-128"/>
            </a:endParaRPr>
          </a:p>
        </p:txBody>
      </p:sp>
      <p:sp>
        <p:nvSpPr>
          <p:cNvPr id="2" name="Plassholder for innhold 1"/>
          <p:cNvSpPr>
            <a:spLocks noGrp="1"/>
          </p:cNvSpPr>
          <p:nvPr>
            <p:ph idx="1"/>
          </p:nvPr>
        </p:nvSpPr>
        <p:spPr>
          <a:xfrm>
            <a:off x="1187624" y="1484784"/>
            <a:ext cx="4392488" cy="4643470"/>
          </a:xfrm>
        </p:spPr>
        <p:txBody>
          <a:bodyPr>
            <a:normAutofit/>
          </a:bodyPr>
          <a:lstStyle/>
          <a:p>
            <a:pPr marL="0" indent="0">
              <a:buNone/>
            </a:pPr>
            <a:r>
              <a:rPr lang="nb-NO" b="1" dirty="0">
                <a:solidFill>
                  <a:schemeClr val="accent4"/>
                </a:solidFill>
                <a:latin typeface="Arial"/>
                <a:ea typeface="ＭＳ Ｐゴシック" charset="-128"/>
                <a:cs typeface="Arial"/>
              </a:rPr>
              <a:t>Viktige tendenser siste året: </a:t>
            </a:r>
          </a:p>
          <a:p>
            <a:r>
              <a:rPr lang="nb-NO" i="1" dirty="0" smtClean="0">
                <a:solidFill>
                  <a:schemeClr val="accent4"/>
                </a:solidFill>
                <a:latin typeface="Arial"/>
                <a:cs typeface="Arial"/>
              </a:rPr>
              <a:t>Lite </a:t>
            </a:r>
            <a:r>
              <a:rPr lang="nb-NO" i="1" dirty="0">
                <a:solidFill>
                  <a:schemeClr val="accent4"/>
                </a:solidFill>
                <a:latin typeface="Arial"/>
                <a:cs typeface="Arial"/>
              </a:rPr>
              <a:t>beredskapssaker fra Sverige, får kanskje noe fra andre land</a:t>
            </a:r>
          </a:p>
          <a:p>
            <a:endParaRPr lang="nb-NO" dirty="0">
              <a:latin typeface="Arial"/>
              <a:cs typeface="Arial"/>
            </a:endParaRPr>
          </a:p>
          <a:p>
            <a:pPr marL="0" indent="0">
              <a:buNone/>
            </a:pPr>
            <a:r>
              <a:rPr lang="nb-NO" b="1" dirty="0" smtClean="0">
                <a:solidFill>
                  <a:srgbClr val="595959"/>
                </a:solidFill>
                <a:latin typeface="Arial"/>
                <a:cs typeface="Arial"/>
              </a:rPr>
              <a:t>Konsekvenser:</a:t>
            </a:r>
            <a:endParaRPr lang="nb-NO" b="1" dirty="0">
              <a:solidFill>
                <a:srgbClr val="595959"/>
              </a:solidFill>
              <a:latin typeface="Arial"/>
              <a:cs typeface="Arial"/>
            </a:endParaRPr>
          </a:p>
          <a:p>
            <a:r>
              <a:rPr lang="nb-NO" dirty="0">
                <a:solidFill>
                  <a:srgbClr val="595959"/>
                </a:solidFill>
                <a:latin typeface="Arial"/>
                <a:cs typeface="Arial"/>
              </a:rPr>
              <a:t>Få som er aktive motstandere laks/sjømat</a:t>
            </a:r>
          </a:p>
          <a:p>
            <a:pPr marL="0" indent="0">
              <a:buNone/>
            </a:pPr>
            <a:endParaRPr lang="nb-NO" dirty="0">
              <a:solidFill>
                <a:srgbClr val="595959"/>
              </a:solidFill>
              <a:latin typeface="Arial"/>
              <a:cs typeface="Arial"/>
            </a:endParaRPr>
          </a:p>
          <a:p>
            <a:pPr marL="0" indent="0">
              <a:buNone/>
            </a:pPr>
            <a:r>
              <a:rPr lang="nb-NO" b="1" dirty="0">
                <a:solidFill>
                  <a:schemeClr val="tx1">
                    <a:lumMod val="65000"/>
                    <a:lumOff val="35000"/>
                  </a:schemeClr>
                </a:solidFill>
                <a:latin typeface="Arial"/>
                <a:ea typeface="ＭＳ Ｐゴシック" charset="-128"/>
                <a:cs typeface="Arial"/>
              </a:rPr>
              <a:t>Hva dette betyr for norsk sjømat i planperioden:</a:t>
            </a:r>
          </a:p>
          <a:p>
            <a:r>
              <a:rPr lang="nb-NO" dirty="0" smtClean="0">
                <a:solidFill>
                  <a:srgbClr val="595959"/>
                </a:solidFill>
                <a:latin typeface="Arial"/>
                <a:cs typeface="Arial"/>
              </a:rPr>
              <a:t>«</a:t>
            </a:r>
            <a:r>
              <a:rPr lang="nb-NO" dirty="0">
                <a:solidFill>
                  <a:srgbClr val="595959"/>
                </a:solidFill>
                <a:latin typeface="Arial"/>
                <a:cs typeface="Arial"/>
              </a:rPr>
              <a:t>Nøytralt» klima, men heller ikke positive «topper» </a:t>
            </a:r>
            <a:r>
              <a:rPr lang="nb-NO" dirty="0" err="1">
                <a:solidFill>
                  <a:srgbClr val="595959"/>
                </a:solidFill>
                <a:latin typeface="Arial"/>
                <a:cs typeface="Arial"/>
              </a:rPr>
              <a:t>ift</a:t>
            </a:r>
            <a:r>
              <a:rPr lang="nb-NO" dirty="0">
                <a:solidFill>
                  <a:srgbClr val="595959"/>
                </a:solidFill>
                <a:latin typeface="Arial"/>
                <a:cs typeface="Arial"/>
              </a:rPr>
              <a:t> omdømme</a:t>
            </a:r>
          </a:p>
        </p:txBody>
      </p:sp>
      <p:pic>
        <p:nvPicPr>
          <p:cNvPr id="30" name="Bilde 29"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4" y="1412776"/>
            <a:ext cx="532259" cy="585381"/>
          </a:xfrm>
          <a:prstGeom prst="rect">
            <a:avLst/>
          </a:prstGeom>
        </p:spPr>
      </p:pic>
      <p:pic>
        <p:nvPicPr>
          <p:cNvPr id="31" name="Bilde 30" descr="1.png"/>
          <p:cNvPicPr>
            <a:picLocks noChangeAspect="1"/>
          </p:cNvPicPr>
          <p:nvPr/>
        </p:nvPicPr>
        <p:blipFill rotWithShape="1">
          <a:blip r:embed="rId4" cstate="print">
            <a:extLst>
              <a:ext uri="{28A0092B-C50C-407E-A947-70E740481C1C}">
                <a14:useLocalDpi xmlns:a14="http://schemas.microsoft.com/office/drawing/2010/main" val="0"/>
              </a:ext>
            </a:extLst>
          </a:blip>
          <a:srcRect r="57170"/>
          <a:stretch/>
        </p:blipFill>
        <p:spPr>
          <a:xfrm>
            <a:off x="539553" y="4046832"/>
            <a:ext cx="585559" cy="606304"/>
          </a:xfrm>
          <a:prstGeom prst="rect">
            <a:avLst/>
          </a:prstGeom>
        </p:spPr>
      </p:pic>
      <p:pic>
        <p:nvPicPr>
          <p:cNvPr id="38" name="Bilde 37" descr="1.png"/>
          <p:cNvPicPr>
            <a:picLocks noChangeAspect="1"/>
          </p:cNvPicPr>
          <p:nvPr/>
        </p:nvPicPr>
        <p:blipFill rotWithShape="1">
          <a:blip r:embed="rId5" cstate="print">
            <a:extLst>
              <a:ext uri="{28A0092B-C50C-407E-A947-70E740481C1C}">
                <a14:useLocalDpi xmlns:a14="http://schemas.microsoft.com/office/drawing/2010/main" val="0"/>
              </a:ext>
            </a:extLst>
          </a:blip>
          <a:srcRect l="71597" t="-4533" b="-1"/>
          <a:stretch/>
        </p:blipFill>
        <p:spPr>
          <a:xfrm>
            <a:off x="467544" y="2708920"/>
            <a:ext cx="548286" cy="894870"/>
          </a:xfrm>
          <a:prstGeom prst="rect">
            <a:avLst/>
          </a:prstGeom>
        </p:spPr>
      </p:pic>
      <p:sp>
        <p:nvSpPr>
          <p:cNvPr id="24" name="Likebent trekant 23"/>
          <p:cNvSpPr/>
          <p:nvPr/>
        </p:nvSpPr>
        <p:spPr>
          <a:xfrm>
            <a:off x="7607870" y="181192"/>
            <a:ext cx="1152128" cy="87154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5" name="TekstSylinder 24"/>
          <p:cNvSpPr txBox="1"/>
          <p:nvPr/>
        </p:nvSpPr>
        <p:spPr>
          <a:xfrm>
            <a:off x="7204503" y="1052736"/>
            <a:ext cx="1939497" cy="261610"/>
          </a:xfrm>
          <a:prstGeom prst="rect">
            <a:avLst/>
          </a:prstGeom>
          <a:noFill/>
        </p:spPr>
        <p:txBody>
          <a:bodyPr wrap="square" rtlCol="0">
            <a:spAutoFit/>
          </a:bodyPr>
          <a:lstStyle/>
          <a:p>
            <a:pPr algn="ctr"/>
            <a:r>
              <a:rPr lang="nb-NO" sz="1100" dirty="0" smtClean="0">
                <a:solidFill>
                  <a:schemeClr val="tx1">
                    <a:lumMod val="75000"/>
                    <a:lumOff val="25000"/>
                  </a:schemeClr>
                </a:solidFill>
              </a:rPr>
              <a:t>MÅLGRUPPE</a:t>
            </a:r>
            <a:endParaRPr lang="nb-NO" sz="1100" dirty="0">
              <a:solidFill>
                <a:schemeClr val="tx1">
                  <a:lumMod val="75000"/>
                  <a:lumOff val="25000"/>
                </a:schemeClr>
              </a:solidFill>
            </a:endParaRPr>
          </a:p>
        </p:txBody>
      </p:sp>
      <p:cxnSp>
        <p:nvCxnSpPr>
          <p:cNvPr id="26" name="Rett linje 25"/>
          <p:cNvCxnSpPr/>
          <p:nvPr/>
        </p:nvCxnSpPr>
        <p:spPr>
          <a:xfrm>
            <a:off x="7607870" y="908720"/>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7" name="Rett linje 26"/>
          <p:cNvCxnSpPr/>
          <p:nvPr/>
        </p:nvCxnSpPr>
        <p:spPr>
          <a:xfrm>
            <a:off x="7607870" y="764704"/>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8" name="Rett linje 27"/>
          <p:cNvCxnSpPr/>
          <p:nvPr/>
        </p:nvCxnSpPr>
        <p:spPr>
          <a:xfrm>
            <a:off x="7607870" y="620688"/>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34" name="Trapes 33"/>
          <p:cNvSpPr/>
          <p:nvPr/>
        </p:nvSpPr>
        <p:spPr>
          <a:xfrm>
            <a:off x="7482557" y="908720"/>
            <a:ext cx="1356618" cy="144016"/>
          </a:xfrm>
          <a:prstGeom prst="trapezoid">
            <a:avLst>
              <a:gd name="adj" fmla="val 3032"/>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6" name="Trapes 15"/>
          <p:cNvSpPr/>
          <p:nvPr/>
        </p:nvSpPr>
        <p:spPr>
          <a:xfrm>
            <a:off x="7607870" y="188640"/>
            <a:ext cx="1080120" cy="576064"/>
          </a:xfrm>
          <a:prstGeom prst="trapezoid">
            <a:avLst>
              <a:gd name="adj" fmla="val 66018"/>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5417321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827584" y="404664"/>
            <a:ext cx="6780286" cy="759136"/>
          </a:xfrm>
        </p:spPr>
        <p:txBody>
          <a:bodyPr>
            <a:normAutofit fontScale="90000"/>
          </a:bodyPr>
          <a:lstStyle/>
          <a:p>
            <a:pPr lvl="0"/>
            <a:r>
              <a:rPr lang="nb-NO" altLang="nb-NO" dirty="0" smtClean="0"/>
              <a:t>VIKTIGSTE KJØPS- OG BRUKSSITUASJON</a:t>
            </a:r>
            <a:endParaRPr lang="nb-NO" altLang="nb-NO" dirty="0"/>
          </a:p>
        </p:txBody>
      </p:sp>
      <p:sp>
        <p:nvSpPr>
          <p:cNvPr id="8" name="Plassholder for innhold 7"/>
          <p:cNvSpPr>
            <a:spLocks noGrp="1"/>
          </p:cNvSpPr>
          <p:nvPr>
            <p:ph type="body" sz="quarter" idx="14"/>
          </p:nvPr>
        </p:nvSpPr>
        <p:spPr/>
        <p:txBody>
          <a:bodyPr>
            <a:normAutofit lnSpcReduction="10000"/>
          </a:bodyPr>
          <a:lstStyle/>
          <a:p>
            <a:pPr marL="0" lvl="0" indent="0">
              <a:buNone/>
            </a:pPr>
            <a:r>
              <a:rPr lang="nb-NO" altLang="nb-NO" smtClean="0"/>
              <a:t>Sjømat del av svenske mattradisjoner. Både hverdag og helg, samt de spesielle anledningene.</a:t>
            </a:r>
          </a:p>
          <a:p>
            <a:pPr marL="0" lvl="0" indent="0">
              <a:buNone/>
            </a:pPr>
            <a:endParaRPr lang="nb-NO" altLang="nb-NO" smtClean="0"/>
          </a:p>
          <a:p>
            <a:pPr marL="0" lvl="0" indent="0">
              <a:buNone/>
            </a:pPr>
            <a:r>
              <a:rPr lang="nb-NO" altLang="nb-NO" smtClean="0"/>
              <a:t>Fersk og fryst ift. hverdag og helg, forskjellig avhengig av art. Laks kanskje eneste art som har lykkes som fersk for hverdagskonsum i tillegg til fryst (ca 50%-50% fersk og fryst på laks). Mens fersk torsk mer mot helg og finere middag. Fryst torsk hverdagsmat. Selv når skrei er tilgjengelig billigere enn fryst, ikke som hverdagsmat.</a:t>
            </a:r>
          </a:p>
          <a:p>
            <a:pPr marL="0" lvl="0" indent="0">
              <a:buNone/>
            </a:pPr>
            <a:endParaRPr lang="nb-NO" altLang="nb-NO" smtClean="0"/>
          </a:p>
          <a:p>
            <a:pPr marL="0" lvl="0" indent="0">
              <a:buNone/>
            </a:pPr>
            <a:r>
              <a:rPr lang="nb-NO" altLang="nb-NO" smtClean="0"/>
              <a:t>Tilgjengelighet minst på fersk sjømat – kun 400 av ca. 3000 butikker som har fiskedisk. Fryst samt bearbeidet som røkelaks, sildeprodukter, tunfisk, reker i lake osv. tilgjengelig i alle butikker. </a:t>
            </a:r>
          </a:p>
          <a:p>
            <a:pPr marL="0" lvl="0" indent="0">
              <a:buNone/>
            </a:pPr>
            <a:endParaRPr lang="nb-NO" altLang="nb-NO" smtClean="0"/>
          </a:p>
          <a:p>
            <a:pPr marL="0" lvl="0" indent="0">
              <a:buNone/>
            </a:pPr>
            <a:r>
              <a:rPr lang="nb-NO" altLang="nb-NO" smtClean="0"/>
              <a:t>Horeca: SHH: Pr i dag laks stor, og norskfanget torsk (dobbeltfryst), Domstein med gratenger, panert. Restaurant: Norsk sjømat viktig ift bredde, jobber med de som trendutviklere og ambassadører bl.a. skrei.</a:t>
            </a:r>
            <a:endParaRPr lang="nb-NO" altLang="nb-NO" dirty="0"/>
          </a:p>
        </p:txBody>
      </p:sp>
      <p:sp>
        <p:nvSpPr>
          <p:cNvPr id="9" name="Plassholder for innhold 8"/>
          <p:cNvSpPr>
            <a:spLocks noGrp="1"/>
          </p:cNvSpPr>
          <p:nvPr>
            <p:ph type="body" sz="quarter" idx="15"/>
          </p:nvPr>
        </p:nvSpPr>
        <p:spPr/>
        <p:txBody>
          <a:bodyPr>
            <a:normAutofit lnSpcReduction="10000"/>
          </a:bodyPr>
          <a:lstStyle/>
          <a:p>
            <a:pPr marL="0" lvl="0" indent="0">
              <a:buNone/>
            </a:pPr>
            <a:r>
              <a:rPr lang="nb-NO" altLang="nb-NO" dirty="0" smtClean="0"/>
              <a:t>Kan gjøre en del med dagens tilgjengelighet </a:t>
            </a:r>
            <a:r>
              <a:rPr lang="nb-NO" altLang="nb-NO" dirty="0" err="1" smtClean="0"/>
              <a:t>ift</a:t>
            </a:r>
            <a:r>
              <a:rPr lang="nb-NO" altLang="nb-NO" dirty="0" smtClean="0"/>
              <a:t>. sjømat som alternativ til kylling/kjøtt som ingrediens retter.</a:t>
            </a:r>
            <a:br>
              <a:rPr lang="nb-NO" altLang="nb-NO" dirty="0" smtClean="0"/>
            </a:br>
            <a:endParaRPr lang="nb-NO" altLang="nb-NO" dirty="0" smtClean="0"/>
          </a:p>
          <a:p>
            <a:pPr marL="0" lvl="0" indent="0">
              <a:buNone/>
            </a:pPr>
            <a:r>
              <a:rPr lang="nb-NO" altLang="nb-NO" dirty="0" smtClean="0"/>
              <a:t>Skal man legge opp til at man i den videre kategoriutviklingen viser at norsk sjømat er en katalysator? Eller være en pådriver fordi det vil gi total kategorivekst som norsk sjømat vil få størst andel av som markedsleder?</a:t>
            </a:r>
          </a:p>
          <a:p>
            <a:pPr marL="0" lvl="0" indent="0">
              <a:buNone/>
            </a:pPr>
            <a:endParaRPr lang="nb-NO" altLang="nb-NO" dirty="0" smtClean="0"/>
          </a:p>
          <a:p>
            <a:pPr marL="0" lvl="0" indent="0">
              <a:buNone/>
            </a:pPr>
            <a:r>
              <a:rPr lang="nb-NO" altLang="nb-NO" dirty="0" smtClean="0"/>
              <a:t>Økt tilgjengelighet gjennom kategoriutvikling dagligvare vil utløse mye større potensial </a:t>
            </a:r>
            <a:r>
              <a:rPr lang="nb-NO" altLang="nb-NO" dirty="0" err="1" smtClean="0"/>
              <a:t>ift</a:t>
            </a:r>
            <a:r>
              <a:rPr lang="nb-NO" altLang="nb-NO" dirty="0" smtClean="0"/>
              <a:t>. volum og frekvens.</a:t>
            </a:r>
          </a:p>
          <a:p>
            <a:pPr marL="0" lvl="0" indent="0">
              <a:buNone/>
            </a:pPr>
            <a:endParaRPr lang="nb-NO" altLang="nb-NO" dirty="0" smtClean="0"/>
          </a:p>
          <a:p>
            <a:pPr marL="0" lvl="0" indent="0">
              <a:buNone/>
            </a:pPr>
            <a:r>
              <a:rPr lang="nb-NO" altLang="nb-NO" dirty="0" err="1" smtClean="0"/>
              <a:t>Horeca</a:t>
            </a:r>
            <a:r>
              <a:rPr lang="nb-NO" altLang="nb-NO" dirty="0" smtClean="0"/>
              <a:t>: Potensial i videreutvikling, kartlegge. B2B: Storhusholdning (offentlig skolemat, institusjonsmat), restauranter  (lunsjrestauranter, private kantiner), restauranter. Enda større vekt på kokker som ambassadører og trendutviklere – viktighet som opinionsledere økende.</a:t>
            </a:r>
            <a:endParaRPr lang="nb-NO" altLang="nb-NO" dirty="0"/>
          </a:p>
        </p:txBody>
      </p:sp>
      <p:sp>
        <p:nvSpPr>
          <p:cNvPr id="41" name="Likebent trekant 40"/>
          <p:cNvSpPr/>
          <p:nvPr/>
        </p:nvSpPr>
        <p:spPr>
          <a:xfrm>
            <a:off x="7607870" y="181192"/>
            <a:ext cx="1152128" cy="87154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2" name="TekstSylinder 41"/>
          <p:cNvSpPr txBox="1"/>
          <p:nvPr/>
        </p:nvSpPr>
        <p:spPr>
          <a:xfrm>
            <a:off x="7204503" y="1052736"/>
            <a:ext cx="1939497" cy="261610"/>
          </a:xfrm>
          <a:prstGeom prst="rect">
            <a:avLst/>
          </a:prstGeom>
          <a:noFill/>
        </p:spPr>
        <p:txBody>
          <a:bodyPr wrap="square" rtlCol="0">
            <a:spAutoFit/>
          </a:bodyPr>
          <a:lstStyle/>
          <a:p>
            <a:pPr lvl="0" algn="ctr" fontAlgn="base">
              <a:spcBef>
                <a:spcPct val="0"/>
              </a:spcBef>
              <a:spcAft>
                <a:spcPct val="0"/>
              </a:spcAft>
            </a:pPr>
            <a:r>
              <a:rPr lang="nb-NO" altLang="nb-NO" sz="1100" dirty="0" smtClean="0">
                <a:latin typeface="Calibri" charset="0"/>
                <a:ea typeface="ＭＳ Ｐゴシック" charset="-128"/>
              </a:rPr>
              <a:t>KJØPS- OG BRUKSSITUASJON</a:t>
            </a:r>
            <a:endParaRPr lang="nb-NO" altLang="nb-NO" sz="1100" dirty="0">
              <a:latin typeface="Calibri" charset="0"/>
              <a:ea typeface="ＭＳ Ｐゴシック" charset="-128"/>
            </a:endParaRPr>
          </a:p>
        </p:txBody>
      </p:sp>
      <p:cxnSp>
        <p:nvCxnSpPr>
          <p:cNvPr id="43" name="Rett linje 42"/>
          <p:cNvCxnSpPr/>
          <p:nvPr/>
        </p:nvCxnSpPr>
        <p:spPr>
          <a:xfrm>
            <a:off x="7607870" y="908720"/>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4" name="Rett linje 43"/>
          <p:cNvCxnSpPr/>
          <p:nvPr/>
        </p:nvCxnSpPr>
        <p:spPr>
          <a:xfrm>
            <a:off x="7607870" y="764704"/>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5" name="Rett linje 44"/>
          <p:cNvCxnSpPr/>
          <p:nvPr/>
        </p:nvCxnSpPr>
        <p:spPr>
          <a:xfrm>
            <a:off x="7607870" y="620688"/>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32" name="Trapes 31"/>
          <p:cNvSpPr/>
          <p:nvPr/>
        </p:nvSpPr>
        <p:spPr>
          <a:xfrm>
            <a:off x="7482557" y="908720"/>
            <a:ext cx="1356618" cy="144016"/>
          </a:xfrm>
          <a:prstGeom prst="trapezoid">
            <a:avLst>
              <a:gd name="adj" fmla="val 3032"/>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 name="Trapes 13"/>
          <p:cNvSpPr/>
          <p:nvPr/>
        </p:nvSpPr>
        <p:spPr>
          <a:xfrm>
            <a:off x="7524328" y="195170"/>
            <a:ext cx="1231305" cy="569534"/>
          </a:xfrm>
          <a:prstGeom prst="trapezoid">
            <a:avLst>
              <a:gd name="adj" fmla="val 108072"/>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944218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normAutofit/>
          </a:bodyPr>
          <a:lstStyle/>
          <a:p>
            <a:pPr lvl="0"/>
            <a:r>
              <a:rPr lang="nb-NO" altLang="nb-NO" dirty="0" smtClean="0"/>
              <a:t>VIKTIGSTE behov (og innsikt)</a:t>
            </a:r>
            <a:endParaRPr lang="nb-NO" altLang="nb-NO" dirty="0"/>
          </a:p>
        </p:txBody>
      </p:sp>
      <p:sp>
        <p:nvSpPr>
          <p:cNvPr id="8" name="Plassholder for innhold 7"/>
          <p:cNvSpPr>
            <a:spLocks noGrp="1"/>
          </p:cNvSpPr>
          <p:nvPr>
            <p:ph type="body" sz="quarter" idx="14"/>
          </p:nvPr>
        </p:nvSpPr>
        <p:spPr/>
        <p:txBody>
          <a:bodyPr>
            <a:normAutofit fontScale="92500" lnSpcReduction="10000"/>
          </a:bodyPr>
          <a:lstStyle/>
          <a:p>
            <a:pPr marL="0" lvl="0" indent="0">
              <a:buNone/>
            </a:pPr>
            <a:r>
              <a:rPr lang="nb-NO" altLang="nb-NO" dirty="0" smtClean="0"/>
              <a:t>Det er flest hverdager. </a:t>
            </a:r>
            <a:r>
              <a:rPr lang="nb-NO" altLang="nb-NO" dirty="0"/>
              <a:t>Kort tid, lage fra bunnen av – helse, anses som best</a:t>
            </a:r>
            <a:br>
              <a:rPr lang="nb-NO" altLang="nb-NO" dirty="0"/>
            </a:br>
            <a:endParaRPr lang="nb-NO" altLang="nb-NO" dirty="0" smtClean="0"/>
          </a:p>
          <a:p>
            <a:pPr marL="0" lvl="0" indent="0">
              <a:buNone/>
            </a:pPr>
            <a:r>
              <a:rPr lang="nb-NO" altLang="nb-NO" b="1" dirty="0" smtClean="0"/>
              <a:t>Matentusiaster:</a:t>
            </a:r>
            <a:r>
              <a:rPr lang="nb-NO" altLang="nb-NO" dirty="0" smtClean="0"/>
              <a:t> Mye hverdag </a:t>
            </a:r>
            <a:r>
              <a:rPr lang="nb-NO" altLang="nb-NO" dirty="0" err="1" smtClean="0"/>
              <a:t>ift</a:t>
            </a:r>
            <a:r>
              <a:rPr lang="nb-NO" altLang="nb-NO" dirty="0" smtClean="0"/>
              <a:t>. matentusiaster, men hverdag og helg mer sammenfallende fordi opptatt av gode råvarer også i hverdagen.</a:t>
            </a:r>
            <a:br>
              <a:rPr lang="nb-NO" altLang="nb-NO" dirty="0" smtClean="0"/>
            </a:br>
            <a:endParaRPr lang="nb-NO" altLang="nb-NO" dirty="0" smtClean="0"/>
          </a:p>
          <a:p>
            <a:pPr marL="0" indent="0">
              <a:buNone/>
            </a:pPr>
            <a:r>
              <a:rPr lang="nb-NO" altLang="nb-NO" b="1" dirty="0"/>
              <a:t>Barnefamilier:</a:t>
            </a:r>
            <a:r>
              <a:rPr lang="nb-NO" altLang="nb-NO" dirty="0"/>
              <a:t> Smakfullt, enkelhet, hele familien liker.</a:t>
            </a:r>
          </a:p>
          <a:p>
            <a:pPr marL="0" lvl="0" indent="0">
              <a:buNone/>
            </a:pPr>
            <a:endParaRPr lang="nb-NO" altLang="nb-NO" dirty="0" smtClean="0"/>
          </a:p>
          <a:p>
            <a:pPr marL="0" lvl="0" indent="0">
              <a:buNone/>
            </a:pPr>
            <a:r>
              <a:rPr lang="nb-NO" altLang="nb-NO" dirty="0" smtClean="0"/>
              <a:t>Miljøsertifisert, økologisk, riktig pris. Mange hensyn å ta, gjøre valget enkelt for konsumenten – et enkelt valg, har mange </a:t>
            </a:r>
            <a:r>
              <a:rPr lang="nb-NO" altLang="nb-NO" dirty="0" err="1" smtClean="0"/>
              <a:t>parametre</a:t>
            </a:r>
            <a:r>
              <a:rPr lang="nb-NO" altLang="nb-NO" dirty="0" smtClean="0"/>
              <a:t>. Tilgjengelighet viktig – enkelt å få tak.</a:t>
            </a:r>
          </a:p>
          <a:p>
            <a:pPr marL="0" lvl="0" indent="0">
              <a:buNone/>
            </a:pPr>
            <a:endParaRPr lang="nb-NO" altLang="nb-NO" dirty="0" smtClean="0"/>
          </a:p>
          <a:p>
            <a:pPr marL="0" lvl="0" indent="0">
              <a:buNone/>
            </a:pPr>
            <a:r>
              <a:rPr lang="nb-NO" altLang="nb-NO" dirty="0" smtClean="0"/>
              <a:t>Helseråd: Spise fisk 2 ganger i uka, kun 30% som klarer det pr i dag. Mye potensial i frekvens.</a:t>
            </a:r>
          </a:p>
          <a:p>
            <a:pPr marL="0" lvl="0" indent="0">
              <a:buNone/>
            </a:pPr>
            <a:endParaRPr lang="nb-NO" altLang="nb-NO" dirty="0" smtClean="0"/>
          </a:p>
          <a:p>
            <a:pPr marL="0" lvl="0" indent="0">
              <a:buNone/>
            </a:pPr>
            <a:r>
              <a:rPr lang="nb-NO" altLang="nb-NO" dirty="0" smtClean="0"/>
              <a:t>Restaurantene: </a:t>
            </a:r>
            <a:br>
              <a:rPr lang="nb-NO" altLang="nb-NO" dirty="0" smtClean="0"/>
            </a:br>
            <a:r>
              <a:rPr lang="nb-NO" altLang="nb-NO" dirty="0" smtClean="0"/>
              <a:t>Har godt nettverk, bruke nettverket mer aktivt for å få ambassadører – informasjonsbehov: behov sjømat med sporbarhet og bærekraft, variasjonsbehov: ha noe nytt, ny fisk, </a:t>
            </a:r>
            <a:r>
              <a:rPr lang="nb-NO" altLang="nb-NO" dirty="0" err="1" smtClean="0"/>
              <a:t>stykningsdel</a:t>
            </a:r>
            <a:r>
              <a:rPr lang="nb-NO" altLang="nb-NO" dirty="0" smtClean="0"/>
              <a:t>, ny sesong (som skrei). Vil gjerne fortelle en historie.</a:t>
            </a:r>
            <a:endParaRPr lang="nb-NO" altLang="nb-NO" dirty="0"/>
          </a:p>
        </p:txBody>
      </p:sp>
      <p:sp>
        <p:nvSpPr>
          <p:cNvPr id="9" name="Plassholder for innhold 8"/>
          <p:cNvSpPr>
            <a:spLocks noGrp="1"/>
          </p:cNvSpPr>
          <p:nvPr>
            <p:ph type="body" sz="quarter" idx="15"/>
          </p:nvPr>
        </p:nvSpPr>
        <p:spPr/>
        <p:txBody>
          <a:bodyPr>
            <a:normAutofit fontScale="92500" lnSpcReduction="10000"/>
          </a:bodyPr>
          <a:lstStyle/>
          <a:p>
            <a:pPr marL="0" lvl="0" indent="0">
              <a:buNone/>
            </a:pPr>
            <a:r>
              <a:rPr lang="nb-NO" altLang="nb-NO" dirty="0" smtClean="0"/>
              <a:t>Mål å oppfattes å kunne dekke samme behov som kjøtt/kylling gjør i dag.</a:t>
            </a:r>
          </a:p>
          <a:p>
            <a:pPr marL="0" lvl="0" indent="0">
              <a:buNone/>
            </a:pPr>
            <a:endParaRPr lang="nb-NO" altLang="nb-NO" dirty="0" smtClean="0"/>
          </a:p>
          <a:p>
            <a:pPr marL="0" lvl="0" indent="0">
              <a:buNone/>
            </a:pPr>
            <a:r>
              <a:rPr lang="nb-NO" altLang="nb-NO" dirty="0" smtClean="0"/>
              <a:t>Øke andel av de som klarer å spise fisk 2 ganger i uka som anbefalt fra Helserådet.</a:t>
            </a:r>
          </a:p>
          <a:p>
            <a:pPr marL="0" lvl="0" indent="0">
              <a:buNone/>
            </a:pPr>
            <a:endParaRPr lang="nb-NO" altLang="nb-NO" dirty="0" smtClean="0"/>
          </a:p>
          <a:p>
            <a:pPr marL="0" lvl="0" indent="0">
              <a:buNone/>
            </a:pPr>
            <a:r>
              <a:rPr lang="nb-NO" altLang="nb-NO" dirty="0" smtClean="0"/>
              <a:t>Flere smakfulle retter inn på «autopilot». Laks  og fisk kommer høyt pr i dag, 4 eller 5 plass men sammenslått det de bruker laks til. Fisk på topp 10, men ikke fra en rett – «fisk med tilbehør».</a:t>
            </a:r>
          </a:p>
          <a:p>
            <a:pPr marL="0" lvl="0" indent="0">
              <a:buNone/>
            </a:pPr>
            <a:endParaRPr lang="nb-NO" altLang="nb-NO" dirty="0" smtClean="0"/>
          </a:p>
          <a:p>
            <a:pPr marL="0" lvl="0" indent="0">
              <a:buNone/>
            </a:pPr>
            <a:r>
              <a:rPr lang="nb-NO" altLang="nb-NO" dirty="0" smtClean="0">
                <a:solidFill>
                  <a:schemeClr val="accent3"/>
                </a:solidFill>
              </a:rPr>
              <a:t>Trenger mer kunnskap om hva som faktisk er viktig for å utløse økt fiskekonsum i SE</a:t>
            </a:r>
          </a:p>
          <a:p>
            <a:pPr marL="0" lvl="0" indent="0">
              <a:buNone/>
            </a:pPr>
            <a:endParaRPr lang="nb-NO" altLang="nb-NO" dirty="0" smtClean="0"/>
          </a:p>
          <a:p>
            <a:pPr marL="0" lvl="0" indent="0">
              <a:buNone/>
            </a:pPr>
            <a:r>
              <a:rPr lang="nb-NO" altLang="nb-NO" dirty="0" smtClean="0"/>
              <a:t>Matglede , variasjon (?), inspirasjon, velvære</a:t>
            </a:r>
          </a:p>
          <a:p>
            <a:pPr marL="0" lvl="0" indent="0">
              <a:buNone/>
            </a:pPr>
            <a:r>
              <a:rPr lang="nb-NO" altLang="nb-NO" dirty="0" smtClean="0"/>
              <a:t>Hele familien liker det. Laks allerede i </a:t>
            </a:r>
            <a:r>
              <a:rPr lang="nb-NO" altLang="nb-NO" dirty="0" err="1" smtClean="0"/>
              <a:t>hverdagsrepertoiret</a:t>
            </a:r>
            <a:r>
              <a:rPr lang="nb-NO" altLang="nb-NO" dirty="0" smtClean="0"/>
              <a:t>, torsk bør inn der. Sjømat er ressurssmart, miljøriktig, bærekraftig </a:t>
            </a:r>
            <a:r>
              <a:rPr lang="nb-NO" altLang="nb-NO" dirty="0" err="1" smtClean="0"/>
              <a:t>ift</a:t>
            </a:r>
            <a:r>
              <a:rPr lang="nb-NO" altLang="nb-NO" dirty="0" smtClean="0"/>
              <a:t>. kjøtt. Enklere </a:t>
            </a:r>
            <a:r>
              <a:rPr lang="nb-NO" altLang="nb-NO" dirty="0" err="1" smtClean="0"/>
              <a:t>ift</a:t>
            </a:r>
            <a:r>
              <a:rPr lang="nb-NO" altLang="nb-NO" dirty="0" smtClean="0"/>
              <a:t>. sjømat. Norsk sjømat kortreist/nært.</a:t>
            </a:r>
          </a:p>
          <a:p>
            <a:pPr marL="0" lvl="0" indent="0">
              <a:buNone/>
            </a:pPr>
            <a:endParaRPr lang="nb-NO" altLang="nb-NO" dirty="0" smtClean="0">
              <a:solidFill>
                <a:srgbClr val="B12A1C"/>
              </a:solidFill>
            </a:endParaRPr>
          </a:p>
          <a:p>
            <a:pPr marL="0" lvl="0" indent="0">
              <a:buNone/>
            </a:pPr>
            <a:r>
              <a:rPr lang="nb-NO" altLang="nb-NO" dirty="0" err="1" smtClean="0">
                <a:solidFill>
                  <a:srgbClr val="B12A1C"/>
                </a:solidFill>
              </a:rPr>
              <a:t>Horeca</a:t>
            </a:r>
            <a:r>
              <a:rPr lang="nb-NO" altLang="nb-NO" dirty="0" smtClean="0">
                <a:solidFill>
                  <a:srgbClr val="B12A1C"/>
                </a:solidFill>
              </a:rPr>
              <a:t>, SHH: Kartlegge behov, tall og statistikk </a:t>
            </a:r>
            <a:r>
              <a:rPr lang="nb-NO" altLang="nb-NO" dirty="0" err="1" smtClean="0">
                <a:solidFill>
                  <a:srgbClr val="B12A1C"/>
                </a:solidFill>
              </a:rPr>
              <a:t>ift</a:t>
            </a:r>
            <a:r>
              <a:rPr lang="nb-NO" altLang="nb-NO" dirty="0" smtClean="0">
                <a:solidFill>
                  <a:srgbClr val="B12A1C"/>
                </a:solidFill>
              </a:rPr>
              <a:t>. situasjonen.</a:t>
            </a:r>
            <a:endParaRPr lang="nb-NO" altLang="nb-NO" dirty="0">
              <a:solidFill>
                <a:srgbClr val="B12A1C"/>
              </a:solidFill>
            </a:endParaRPr>
          </a:p>
        </p:txBody>
      </p:sp>
      <p:sp>
        <p:nvSpPr>
          <p:cNvPr id="21" name="TekstSylinder 20"/>
          <p:cNvSpPr txBox="1"/>
          <p:nvPr/>
        </p:nvSpPr>
        <p:spPr>
          <a:xfrm>
            <a:off x="7204503" y="1052736"/>
            <a:ext cx="1939497" cy="430887"/>
          </a:xfrm>
          <a:prstGeom prst="rect">
            <a:avLst/>
          </a:prstGeom>
          <a:noFill/>
        </p:spPr>
        <p:txBody>
          <a:bodyPr wrap="square" rtlCol="0">
            <a:spAutoFit/>
          </a:bodyPr>
          <a:lstStyle/>
          <a:p>
            <a:pPr lvl="0" algn="ctr" fontAlgn="base">
              <a:spcBef>
                <a:spcPct val="0"/>
              </a:spcBef>
              <a:spcAft>
                <a:spcPct val="0"/>
              </a:spcAft>
            </a:pPr>
            <a:r>
              <a:rPr lang="nb-NO" altLang="nb-NO" sz="1100" dirty="0" smtClean="0">
                <a:latin typeface="Calibri" charset="0"/>
                <a:ea typeface="ＭＳ Ｐゴシック" charset="-128"/>
              </a:rPr>
              <a:t>VIKTIGSTE BEHOV </a:t>
            </a:r>
            <a:br>
              <a:rPr lang="nb-NO" altLang="nb-NO" sz="1100" dirty="0" smtClean="0">
                <a:latin typeface="Calibri" charset="0"/>
                <a:ea typeface="ＭＳ Ｐゴシック" charset="-128"/>
              </a:rPr>
            </a:br>
            <a:r>
              <a:rPr lang="nb-NO" altLang="nb-NO" sz="1100" dirty="0" smtClean="0">
                <a:latin typeface="Calibri" charset="0"/>
                <a:ea typeface="ＭＳ Ｐゴシック" charset="-128"/>
              </a:rPr>
              <a:t>OG INNSIKT</a:t>
            </a:r>
            <a:endParaRPr lang="nb-NO" altLang="nb-NO" sz="1100" dirty="0">
              <a:latin typeface="Calibri" charset="0"/>
              <a:ea typeface="ＭＳ Ｐゴシック" charset="-128"/>
            </a:endParaRPr>
          </a:p>
        </p:txBody>
      </p:sp>
      <p:sp>
        <p:nvSpPr>
          <p:cNvPr id="31" name="Likebent trekant 30"/>
          <p:cNvSpPr/>
          <p:nvPr/>
        </p:nvSpPr>
        <p:spPr>
          <a:xfrm>
            <a:off x="7607870" y="181192"/>
            <a:ext cx="1152128" cy="87154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32" name="Rett linje 31"/>
          <p:cNvCxnSpPr/>
          <p:nvPr/>
        </p:nvCxnSpPr>
        <p:spPr>
          <a:xfrm>
            <a:off x="7607870" y="908720"/>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3" name="Rett linje 32"/>
          <p:cNvCxnSpPr/>
          <p:nvPr/>
        </p:nvCxnSpPr>
        <p:spPr>
          <a:xfrm>
            <a:off x="7607870" y="764704"/>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4" name="Rett linje 33"/>
          <p:cNvCxnSpPr/>
          <p:nvPr/>
        </p:nvCxnSpPr>
        <p:spPr>
          <a:xfrm>
            <a:off x="7607870" y="620688"/>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38" name="Trapes 37"/>
          <p:cNvSpPr/>
          <p:nvPr/>
        </p:nvSpPr>
        <p:spPr>
          <a:xfrm>
            <a:off x="7482557" y="908720"/>
            <a:ext cx="1356618" cy="144016"/>
          </a:xfrm>
          <a:prstGeom prst="trapezoid">
            <a:avLst>
              <a:gd name="adj" fmla="val 3032"/>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Trapes 14"/>
          <p:cNvSpPr/>
          <p:nvPr/>
        </p:nvSpPr>
        <p:spPr>
          <a:xfrm>
            <a:off x="7607870" y="188639"/>
            <a:ext cx="1080120" cy="576063"/>
          </a:xfrm>
          <a:prstGeom prst="trapezoid">
            <a:avLst>
              <a:gd name="adj" fmla="val 105676"/>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6" name="Avrundet rektangel 15"/>
          <p:cNvSpPr/>
          <p:nvPr/>
        </p:nvSpPr>
        <p:spPr>
          <a:xfrm>
            <a:off x="3824881" y="0"/>
            <a:ext cx="2957720" cy="1433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smtClean="0"/>
              <a:t>NB: Vi har ikke adressert innsikt – denne henger tett sammen med behov (som side 20 for diskriminerende fordel og bevis) men krever mer «formulering», det øvrige i fundamentet er mer direkte faktabasert</a:t>
            </a:r>
            <a:endParaRPr lang="nb-NO" sz="1200" dirty="0"/>
          </a:p>
        </p:txBody>
      </p:sp>
    </p:spTree>
    <p:extLst>
      <p:ext uri="{BB962C8B-B14F-4D97-AF65-F5344CB8AC3E}">
        <p14:creationId xmlns:p14="http://schemas.microsoft.com/office/powerpoint/2010/main" val="2936251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827584" y="404664"/>
            <a:ext cx="6840760" cy="759136"/>
          </a:xfrm>
        </p:spPr>
        <p:txBody>
          <a:bodyPr>
            <a:normAutofit/>
          </a:bodyPr>
          <a:lstStyle/>
          <a:p>
            <a:pPr lvl="0"/>
            <a:r>
              <a:rPr lang="nb-NO" dirty="0" smtClean="0"/>
              <a:t>Viktigste behov (b2c)</a:t>
            </a:r>
            <a:endParaRPr lang="nb-NO" altLang="nb-NO" dirty="0">
              <a:solidFill>
                <a:schemeClr val="accent4"/>
              </a:solidFill>
              <a:latin typeface="Calibri" charset="0"/>
              <a:ea typeface="ＭＳ Ｐゴシック" charset="-128"/>
            </a:endParaRPr>
          </a:p>
        </p:txBody>
      </p:sp>
      <p:sp>
        <p:nvSpPr>
          <p:cNvPr id="2" name="Plassholder for innhold 1"/>
          <p:cNvSpPr>
            <a:spLocks noGrp="1"/>
          </p:cNvSpPr>
          <p:nvPr>
            <p:ph idx="1"/>
          </p:nvPr>
        </p:nvSpPr>
        <p:spPr>
          <a:xfrm>
            <a:off x="1187624" y="1484784"/>
            <a:ext cx="5616624" cy="4643470"/>
          </a:xfrm>
        </p:spPr>
        <p:txBody>
          <a:bodyPr>
            <a:normAutofit fontScale="92500" lnSpcReduction="20000"/>
          </a:bodyPr>
          <a:lstStyle/>
          <a:p>
            <a:pPr marL="0" indent="0">
              <a:buNone/>
            </a:pPr>
            <a:r>
              <a:rPr lang="nb-NO" b="1" dirty="0">
                <a:solidFill>
                  <a:schemeClr val="accent4"/>
                </a:solidFill>
                <a:latin typeface="Arial"/>
                <a:ea typeface="ＭＳ Ｐゴシック" charset="-128"/>
                <a:cs typeface="Arial"/>
              </a:rPr>
              <a:t>Viktige tendenser siste året: </a:t>
            </a:r>
          </a:p>
          <a:p>
            <a:r>
              <a:rPr lang="nb-NO" i="1" dirty="0" smtClean="0">
                <a:solidFill>
                  <a:srgbClr val="0080C5"/>
                </a:solidFill>
                <a:latin typeface="Arial"/>
                <a:cs typeface="Arial"/>
              </a:rPr>
              <a:t>Matkasser </a:t>
            </a:r>
            <a:r>
              <a:rPr lang="nb-NO" i="1" dirty="0">
                <a:solidFill>
                  <a:srgbClr val="0080C5"/>
                </a:solidFill>
                <a:latin typeface="Arial"/>
                <a:cs typeface="Arial"/>
              </a:rPr>
              <a:t>viktig trend, mange lærer seg nye retter og ingredienser gjennom det</a:t>
            </a:r>
          </a:p>
          <a:p>
            <a:r>
              <a:rPr lang="nb-NO" i="1" dirty="0">
                <a:solidFill>
                  <a:srgbClr val="0080C5"/>
                </a:solidFill>
                <a:latin typeface="Arial"/>
                <a:cs typeface="Arial"/>
              </a:rPr>
              <a:t>Oppsplittet </a:t>
            </a:r>
            <a:r>
              <a:rPr lang="nb-NO" i="1" dirty="0" err="1">
                <a:solidFill>
                  <a:srgbClr val="0080C5"/>
                </a:solidFill>
                <a:latin typeface="Arial"/>
                <a:cs typeface="Arial"/>
              </a:rPr>
              <a:t>mediabilde</a:t>
            </a:r>
            <a:r>
              <a:rPr lang="nb-NO" i="1" dirty="0">
                <a:solidFill>
                  <a:srgbClr val="0080C5"/>
                </a:solidFill>
                <a:latin typeface="Arial"/>
                <a:cs typeface="Arial"/>
              </a:rPr>
              <a:t>, vanskeligere å se en person eller et program alle samler seg rundt</a:t>
            </a:r>
          </a:p>
          <a:p>
            <a:r>
              <a:rPr lang="nb-NO" altLang="nb-NO" i="1" dirty="0">
                <a:solidFill>
                  <a:srgbClr val="0080C5"/>
                </a:solidFill>
                <a:latin typeface="Arial"/>
                <a:ea typeface="ＭＳ Ｐゴシック" charset="-128"/>
                <a:cs typeface="Arial"/>
              </a:rPr>
              <a:t>Barnefamilier: Matprogrammer viktig driver, det som lages i programmet blir utsolgt i butikk. Matentusiaster: Ikke TV. </a:t>
            </a:r>
            <a:endParaRPr lang="nb-NO" dirty="0">
              <a:latin typeface="Arial"/>
              <a:cs typeface="Arial"/>
            </a:endParaRPr>
          </a:p>
          <a:p>
            <a:endParaRPr lang="nb-NO" dirty="0">
              <a:latin typeface="Arial"/>
              <a:cs typeface="Arial"/>
            </a:endParaRPr>
          </a:p>
          <a:p>
            <a:pPr marL="0" indent="0">
              <a:buNone/>
            </a:pPr>
            <a:r>
              <a:rPr lang="nb-NO" b="1" dirty="0" smtClean="0">
                <a:solidFill>
                  <a:srgbClr val="595959"/>
                </a:solidFill>
                <a:latin typeface="Arial"/>
                <a:cs typeface="Arial"/>
              </a:rPr>
              <a:t>Konsekvenser:</a:t>
            </a:r>
            <a:endParaRPr lang="nb-NO" b="1" dirty="0">
              <a:solidFill>
                <a:srgbClr val="595959"/>
              </a:solidFill>
              <a:latin typeface="Arial"/>
              <a:cs typeface="Arial"/>
            </a:endParaRPr>
          </a:p>
          <a:p>
            <a:r>
              <a:rPr lang="nb-NO" dirty="0">
                <a:solidFill>
                  <a:srgbClr val="595959"/>
                </a:solidFill>
                <a:latin typeface="Arial"/>
                <a:cs typeface="Arial"/>
              </a:rPr>
              <a:t>Få troverdige kilder, noen </a:t>
            </a:r>
            <a:r>
              <a:rPr lang="nb-NO" dirty="0" err="1">
                <a:solidFill>
                  <a:srgbClr val="595959"/>
                </a:solidFill>
                <a:latin typeface="Arial"/>
                <a:cs typeface="Arial"/>
              </a:rPr>
              <a:t>øyeblikksfenomen</a:t>
            </a:r>
            <a:r>
              <a:rPr lang="nb-NO" dirty="0">
                <a:solidFill>
                  <a:srgbClr val="595959"/>
                </a:solidFill>
                <a:latin typeface="Arial"/>
                <a:cs typeface="Arial"/>
              </a:rPr>
              <a:t> men sjeldent over tid</a:t>
            </a:r>
          </a:p>
          <a:p>
            <a:r>
              <a:rPr lang="nb-NO" dirty="0">
                <a:solidFill>
                  <a:srgbClr val="595959"/>
                </a:solidFill>
                <a:latin typeface="Arial"/>
                <a:cs typeface="Arial"/>
              </a:rPr>
              <a:t>Selv om kommer skrekkvarsler «spis mindre kjøtt </a:t>
            </a:r>
            <a:r>
              <a:rPr lang="nb-NO" dirty="0" err="1">
                <a:solidFill>
                  <a:srgbClr val="595959"/>
                </a:solidFill>
                <a:latin typeface="Arial"/>
                <a:cs typeface="Arial"/>
              </a:rPr>
              <a:t>pga</a:t>
            </a:r>
            <a:r>
              <a:rPr lang="nb-NO" dirty="0">
                <a:solidFill>
                  <a:srgbClr val="595959"/>
                </a:solidFill>
                <a:latin typeface="Arial"/>
                <a:cs typeface="Arial"/>
              </a:rPr>
              <a:t> kreftfare» så spiser ikke folk mindre </a:t>
            </a:r>
            <a:r>
              <a:rPr lang="nb-NO" dirty="0" smtClean="0">
                <a:solidFill>
                  <a:srgbClr val="595959"/>
                </a:solidFill>
                <a:latin typeface="Arial"/>
                <a:cs typeface="Arial"/>
              </a:rPr>
              <a:t>kjøtt</a:t>
            </a:r>
            <a:endParaRPr lang="nb-NO" b="1" dirty="0" smtClean="0">
              <a:solidFill>
                <a:srgbClr val="595959"/>
              </a:solidFill>
              <a:latin typeface="Arial"/>
              <a:cs typeface="Arial"/>
            </a:endParaRPr>
          </a:p>
          <a:p>
            <a:pPr marL="0" indent="0">
              <a:buNone/>
            </a:pPr>
            <a:endParaRPr lang="nb-NO" dirty="0">
              <a:solidFill>
                <a:srgbClr val="595959"/>
              </a:solidFill>
              <a:latin typeface="Arial"/>
              <a:cs typeface="Arial"/>
            </a:endParaRPr>
          </a:p>
          <a:p>
            <a:pPr marL="0" indent="0">
              <a:buNone/>
            </a:pPr>
            <a:r>
              <a:rPr lang="nb-NO" b="1" dirty="0">
                <a:solidFill>
                  <a:schemeClr val="tx1">
                    <a:lumMod val="65000"/>
                    <a:lumOff val="35000"/>
                  </a:schemeClr>
                </a:solidFill>
                <a:latin typeface="Arial"/>
                <a:ea typeface="ＭＳ Ｐゴシック" charset="-128"/>
                <a:cs typeface="Arial"/>
              </a:rPr>
              <a:t>Hva dette betyr for norsk sjømat i planperioden:</a:t>
            </a:r>
          </a:p>
          <a:p>
            <a:pPr lvl="0"/>
            <a:r>
              <a:rPr lang="nb-NO" altLang="nb-NO" i="1" u="sng" dirty="0" smtClean="0">
                <a:solidFill>
                  <a:schemeClr val="accent3"/>
                </a:solidFill>
                <a:latin typeface="Arial"/>
                <a:ea typeface="ＭＳ Ｐゴシック" charset="-128"/>
                <a:cs typeface="Arial"/>
              </a:rPr>
              <a:t>Trenger </a:t>
            </a:r>
            <a:r>
              <a:rPr lang="nb-NO" altLang="nb-NO" i="1" u="sng" dirty="0">
                <a:solidFill>
                  <a:schemeClr val="accent3"/>
                </a:solidFill>
                <a:latin typeface="Arial"/>
                <a:ea typeface="ＭＳ Ｐゴシック" charset="-128"/>
                <a:cs typeface="Arial"/>
              </a:rPr>
              <a:t>mer kunnskap om hva som faktisk er viktig for å utløse økt fiskekonsum i SE</a:t>
            </a:r>
          </a:p>
          <a:p>
            <a:endParaRPr lang="nb-NO" dirty="0">
              <a:latin typeface="Arial"/>
              <a:cs typeface="Arial"/>
            </a:endParaRPr>
          </a:p>
        </p:txBody>
      </p:sp>
      <p:pic>
        <p:nvPicPr>
          <p:cNvPr id="30" name="Bilde 29"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4" y="1412776"/>
            <a:ext cx="532259" cy="585381"/>
          </a:xfrm>
          <a:prstGeom prst="rect">
            <a:avLst/>
          </a:prstGeom>
        </p:spPr>
      </p:pic>
      <p:pic>
        <p:nvPicPr>
          <p:cNvPr id="31" name="Bilde 30" descr="1.png"/>
          <p:cNvPicPr>
            <a:picLocks noChangeAspect="1"/>
          </p:cNvPicPr>
          <p:nvPr/>
        </p:nvPicPr>
        <p:blipFill rotWithShape="1">
          <a:blip r:embed="rId4" cstate="print">
            <a:extLst>
              <a:ext uri="{28A0092B-C50C-407E-A947-70E740481C1C}">
                <a14:useLocalDpi xmlns:a14="http://schemas.microsoft.com/office/drawing/2010/main" val="0"/>
              </a:ext>
            </a:extLst>
          </a:blip>
          <a:srcRect r="57170"/>
          <a:stretch/>
        </p:blipFill>
        <p:spPr>
          <a:xfrm>
            <a:off x="539553" y="5085184"/>
            <a:ext cx="585559" cy="606304"/>
          </a:xfrm>
          <a:prstGeom prst="rect">
            <a:avLst/>
          </a:prstGeom>
        </p:spPr>
      </p:pic>
      <p:pic>
        <p:nvPicPr>
          <p:cNvPr id="38" name="Bilde 37" descr="1.png"/>
          <p:cNvPicPr>
            <a:picLocks noChangeAspect="1"/>
          </p:cNvPicPr>
          <p:nvPr/>
        </p:nvPicPr>
        <p:blipFill rotWithShape="1">
          <a:blip r:embed="rId5" cstate="print">
            <a:extLst>
              <a:ext uri="{28A0092B-C50C-407E-A947-70E740481C1C}">
                <a14:useLocalDpi xmlns:a14="http://schemas.microsoft.com/office/drawing/2010/main" val="0"/>
              </a:ext>
            </a:extLst>
          </a:blip>
          <a:srcRect l="71597" t="-4533" b="-1"/>
          <a:stretch/>
        </p:blipFill>
        <p:spPr>
          <a:xfrm>
            <a:off x="467544" y="3501008"/>
            <a:ext cx="548286" cy="894870"/>
          </a:xfrm>
          <a:prstGeom prst="rect">
            <a:avLst/>
          </a:prstGeom>
        </p:spPr>
      </p:pic>
      <p:sp>
        <p:nvSpPr>
          <p:cNvPr id="33" name="TekstSylinder 32"/>
          <p:cNvSpPr txBox="1"/>
          <p:nvPr/>
        </p:nvSpPr>
        <p:spPr>
          <a:xfrm>
            <a:off x="7204503" y="1052736"/>
            <a:ext cx="1939497" cy="430887"/>
          </a:xfrm>
          <a:prstGeom prst="rect">
            <a:avLst/>
          </a:prstGeom>
          <a:noFill/>
        </p:spPr>
        <p:txBody>
          <a:bodyPr wrap="square" rtlCol="0">
            <a:spAutoFit/>
          </a:bodyPr>
          <a:lstStyle/>
          <a:p>
            <a:pPr lvl="0" algn="ctr" fontAlgn="base">
              <a:spcBef>
                <a:spcPct val="0"/>
              </a:spcBef>
              <a:spcAft>
                <a:spcPct val="0"/>
              </a:spcAft>
            </a:pPr>
            <a:r>
              <a:rPr lang="nb-NO" altLang="nb-NO" sz="1100" dirty="0" smtClean="0">
                <a:latin typeface="Calibri" charset="0"/>
                <a:ea typeface="ＭＳ Ｐゴシック" charset="-128"/>
              </a:rPr>
              <a:t>VIKTIGSTE BEHOV</a:t>
            </a:r>
            <a:br>
              <a:rPr lang="nb-NO" altLang="nb-NO" sz="1100" dirty="0" smtClean="0">
                <a:latin typeface="Calibri" charset="0"/>
                <a:ea typeface="ＭＳ Ｐゴシック" charset="-128"/>
              </a:rPr>
            </a:br>
            <a:r>
              <a:rPr lang="nb-NO" altLang="nb-NO" sz="1100" dirty="0" smtClean="0">
                <a:latin typeface="Calibri" charset="0"/>
                <a:ea typeface="ＭＳ Ｐゴシック" charset="-128"/>
              </a:rPr>
              <a:t>OG INNSIKT</a:t>
            </a:r>
            <a:endParaRPr lang="nb-NO" altLang="nb-NO" sz="1100" dirty="0">
              <a:latin typeface="Calibri" charset="0"/>
              <a:ea typeface="ＭＳ Ｐゴシック" charset="-128"/>
            </a:endParaRPr>
          </a:p>
        </p:txBody>
      </p:sp>
      <p:sp>
        <p:nvSpPr>
          <p:cNvPr id="34" name="Likebent trekant 33"/>
          <p:cNvSpPr/>
          <p:nvPr/>
        </p:nvSpPr>
        <p:spPr>
          <a:xfrm>
            <a:off x="7607870" y="181192"/>
            <a:ext cx="1152128" cy="87154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35" name="Rett linje 34"/>
          <p:cNvCxnSpPr/>
          <p:nvPr/>
        </p:nvCxnSpPr>
        <p:spPr>
          <a:xfrm>
            <a:off x="7607870" y="908720"/>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6" name="Rett linje 35"/>
          <p:cNvCxnSpPr/>
          <p:nvPr/>
        </p:nvCxnSpPr>
        <p:spPr>
          <a:xfrm>
            <a:off x="7607870" y="764704"/>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7" name="Rett linje 36"/>
          <p:cNvCxnSpPr/>
          <p:nvPr/>
        </p:nvCxnSpPr>
        <p:spPr>
          <a:xfrm>
            <a:off x="7607870" y="620688"/>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2" name="Trapes 41"/>
          <p:cNvSpPr/>
          <p:nvPr/>
        </p:nvSpPr>
        <p:spPr>
          <a:xfrm>
            <a:off x="7482557" y="908720"/>
            <a:ext cx="1356618" cy="144016"/>
          </a:xfrm>
          <a:prstGeom prst="trapezoid">
            <a:avLst>
              <a:gd name="adj" fmla="val 3032"/>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6" name="Trapes 15"/>
          <p:cNvSpPr/>
          <p:nvPr/>
        </p:nvSpPr>
        <p:spPr>
          <a:xfrm>
            <a:off x="7607870" y="188640"/>
            <a:ext cx="1080120" cy="569534"/>
          </a:xfrm>
          <a:prstGeom prst="trapezoid">
            <a:avLst>
              <a:gd name="adj" fmla="val 105676"/>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293115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187624" y="1484784"/>
            <a:ext cx="5616624" cy="4643470"/>
          </a:xfrm>
        </p:spPr>
        <p:txBody>
          <a:bodyPr>
            <a:normAutofit fontScale="92500" lnSpcReduction="20000"/>
          </a:bodyPr>
          <a:lstStyle/>
          <a:p>
            <a:pPr marL="0" indent="0">
              <a:buNone/>
            </a:pPr>
            <a:r>
              <a:rPr lang="nb-NO" b="1" dirty="0">
                <a:solidFill>
                  <a:schemeClr val="accent4"/>
                </a:solidFill>
                <a:latin typeface="Arial"/>
                <a:ea typeface="ＭＳ Ｐゴシック" charset="-128"/>
                <a:cs typeface="Arial"/>
              </a:rPr>
              <a:t>Viktige tendenser siste året: </a:t>
            </a:r>
          </a:p>
          <a:p>
            <a:r>
              <a:rPr lang="nb-NO" i="1" dirty="0" smtClean="0">
                <a:solidFill>
                  <a:schemeClr val="accent4"/>
                </a:solidFill>
                <a:latin typeface="Arial"/>
                <a:cs typeface="Arial"/>
              </a:rPr>
              <a:t>Kjedene </a:t>
            </a:r>
            <a:r>
              <a:rPr lang="nb-NO" i="1" dirty="0">
                <a:solidFill>
                  <a:schemeClr val="accent4"/>
                </a:solidFill>
                <a:latin typeface="Arial"/>
                <a:cs typeface="Arial"/>
              </a:rPr>
              <a:t>må tørre å investere i utvikling sjømat kategoriutvikling. F.eks. konsumentpakket fisk, aktører inne i samarbeid kanskje 2 år så skifter de partner</a:t>
            </a:r>
            <a:r>
              <a:rPr lang="nb-NO" i="1" dirty="0" smtClean="0">
                <a:solidFill>
                  <a:schemeClr val="accent4"/>
                </a:solidFill>
                <a:latin typeface="Arial"/>
                <a:cs typeface="Arial"/>
              </a:rPr>
              <a:t>.</a:t>
            </a:r>
            <a:endParaRPr lang="nb-NO" i="1" dirty="0">
              <a:solidFill>
                <a:schemeClr val="accent4"/>
              </a:solidFill>
              <a:latin typeface="Arial"/>
              <a:cs typeface="Arial"/>
            </a:endParaRPr>
          </a:p>
          <a:p>
            <a:endParaRPr lang="nb-NO" dirty="0">
              <a:latin typeface="Arial"/>
              <a:cs typeface="Arial"/>
            </a:endParaRPr>
          </a:p>
          <a:p>
            <a:pPr marL="0" indent="0">
              <a:buNone/>
            </a:pPr>
            <a:r>
              <a:rPr lang="nb-NO" b="1" dirty="0" smtClean="0">
                <a:solidFill>
                  <a:srgbClr val="595959"/>
                </a:solidFill>
                <a:latin typeface="Arial"/>
                <a:cs typeface="Arial"/>
              </a:rPr>
              <a:t>Konsekvenser:</a:t>
            </a:r>
            <a:endParaRPr lang="nb-NO" b="1" dirty="0">
              <a:solidFill>
                <a:srgbClr val="595959"/>
              </a:solidFill>
              <a:latin typeface="Arial"/>
              <a:cs typeface="Arial"/>
            </a:endParaRPr>
          </a:p>
          <a:p>
            <a:r>
              <a:rPr lang="nb-NO" dirty="0">
                <a:solidFill>
                  <a:srgbClr val="595959"/>
                </a:solidFill>
                <a:latin typeface="Arial"/>
                <a:cs typeface="Arial"/>
              </a:rPr>
              <a:t>Kjedene må finne mer langsiktig måte å jobbe på, også dele i investeringer</a:t>
            </a:r>
          </a:p>
          <a:p>
            <a:r>
              <a:rPr lang="nb-NO" dirty="0">
                <a:solidFill>
                  <a:srgbClr val="595959"/>
                </a:solidFill>
                <a:latin typeface="Arial"/>
                <a:cs typeface="Arial"/>
              </a:rPr>
              <a:t>Piloter regionalt, ikke rett på nasjonalt. Store investeringer som kreves.</a:t>
            </a:r>
          </a:p>
          <a:p>
            <a:pPr marL="0" indent="0">
              <a:buNone/>
            </a:pPr>
            <a:endParaRPr lang="nb-NO" dirty="0">
              <a:solidFill>
                <a:srgbClr val="595959"/>
              </a:solidFill>
              <a:latin typeface="Arial"/>
              <a:cs typeface="Arial"/>
            </a:endParaRPr>
          </a:p>
          <a:p>
            <a:pPr marL="0" indent="0">
              <a:buNone/>
            </a:pPr>
            <a:r>
              <a:rPr lang="nb-NO" b="1" dirty="0">
                <a:solidFill>
                  <a:schemeClr val="tx1">
                    <a:lumMod val="65000"/>
                    <a:lumOff val="35000"/>
                  </a:schemeClr>
                </a:solidFill>
                <a:latin typeface="Arial"/>
                <a:ea typeface="ＭＳ Ｐゴシック" charset="-128"/>
                <a:cs typeface="Arial"/>
              </a:rPr>
              <a:t>Hva dette betyr for norsk sjømat i planperioden:</a:t>
            </a:r>
          </a:p>
          <a:p>
            <a:pPr lvl="0"/>
            <a:r>
              <a:rPr lang="nb-NO" altLang="nb-NO" dirty="0" smtClean="0">
                <a:solidFill>
                  <a:srgbClr val="595959"/>
                </a:solidFill>
                <a:latin typeface="Arial"/>
                <a:ea typeface="ＭＳ Ｐゴシック" charset="-128"/>
                <a:cs typeface="Arial"/>
              </a:rPr>
              <a:t>Skal </a:t>
            </a:r>
            <a:r>
              <a:rPr lang="nb-NO" altLang="nb-NO" dirty="0">
                <a:solidFill>
                  <a:srgbClr val="595959"/>
                </a:solidFill>
                <a:latin typeface="Arial"/>
                <a:ea typeface="ＭＳ Ｐゴシック" charset="-128"/>
                <a:cs typeface="Arial"/>
              </a:rPr>
              <a:t>man legge opp til at man i den videre kategoriutviklingen viser at norsk sjømat er en katalysator? </a:t>
            </a:r>
          </a:p>
          <a:p>
            <a:r>
              <a:rPr lang="nb-NO" dirty="0">
                <a:solidFill>
                  <a:srgbClr val="595959"/>
                </a:solidFill>
                <a:latin typeface="Arial"/>
                <a:cs typeface="Arial"/>
              </a:rPr>
              <a:t>Kan f.eks. inngå samarbeid med ICA og NSR f.eks. for 2 år, støtte opp om norske aktørers kategoriutvikling</a:t>
            </a:r>
          </a:p>
          <a:p>
            <a:r>
              <a:rPr lang="nb-NO" dirty="0">
                <a:solidFill>
                  <a:srgbClr val="595959"/>
                </a:solidFill>
                <a:latin typeface="Arial"/>
                <a:cs typeface="Arial"/>
              </a:rPr>
              <a:t>Gjøre løft i forbindelse med sesonger, bredde osv.</a:t>
            </a:r>
          </a:p>
          <a:p>
            <a:endParaRPr lang="nb-NO" dirty="0">
              <a:solidFill>
                <a:srgbClr val="595959"/>
              </a:solidFill>
              <a:latin typeface="Arial"/>
              <a:cs typeface="Arial"/>
            </a:endParaRPr>
          </a:p>
        </p:txBody>
      </p:sp>
      <p:pic>
        <p:nvPicPr>
          <p:cNvPr id="30" name="Bilde 29"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4" y="1412776"/>
            <a:ext cx="532259" cy="585381"/>
          </a:xfrm>
          <a:prstGeom prst="rect">
            <a:avLst/>
          </a:prstGeom>
        </p:spPr>
      </p:pic>
      <p:pic>
        <p:nvPicPr>
          <p:cNvPr id="31" name="Bilde 30" descr="1.png"/>
          <p:cNvPicPr>
            <a:picLocks noChangeAspect="1"/>
          </p:cNvPicPr>
          <p:nvPr/>
        </p:nvPicPr>
        <p:blipFill rotWithShape="1">
          <a:blip r:embed="rId4" cstate="print">
            <a:extLst>
              <a:ext uri="{28A0092B-C50C-407E-A947-70E740481C1C}">
                <a14:useLocalDpi xmlns:a14="http://schemas.microsoft.com/office/drawing/2010/main" val="0"/>
              </a:ext>
            </a:extLst>
          </a:blip>
          <a:srcRect r="57170"/>
          <a:stretch/>
        </p:blipFill>
        <p:spPr>
          <a:xfrm>
            <a:off x="539553" y="4118840"/>
            <a:ext cx="585559" cy="606304"/>
          </a:xfrm>
          <a:prstGeom prst="rect">
            <a:avLst/>
          </a:prstGeom>
        </p:spPr>
      </p:pic>
      <p:pic>
        <p:nvPicPr>
          <p:cNvPr id="38" name="Bilde 37" descr="1.png"/>
          <p:cNvPicPr>
            <a:picLocks noChangeAspect="1"/>
          </p:cNvPicPr>
          <p:nvPr/>
        </p:nvPicPr>
        <p:blipFill rotWithShape="1">
          <a:blip r:embed="rId5" cstate="print">
            <a:extLst>
              <a:ext uri="{28A0092B-C50C-407E-A947-70E740481C1C}">
                <a14:useLocalDpi xmlns:a14="http://schemas.microsoft.com/office/drawing/2010/main" val="0"/>
              </a:ext>
            </a:extLst>
          </a:blip>
          <a:srcRect l="71597" t="-4533" b="-1"/>
          <a:stretch/>
        </p:blipFill>
        <p:spPr>
          <a:xfrm>
            <a:off x="467544" y="2606138"/>
            <a:ext cx="548286" cy="894870"/>
          </a:xfrm>
          <a:prstGeom prst="rect">
            <a:avLst/>
          </a:prstGeom>
        </p:spPr>
      </p:pic>
      <p:sp>
        <p:nvSpPr>
          <p:cNvPr id="33" name="TekstSylinder 32"/>
          <p:cNvSpPr txBox="1"/>
          <p:nvPr/>
        </p:nvSpPr>
        <p:spPr>
          <a:xfrm>
            <a:off x="7204503" y="1052736"/>
            <a:ext cx="1939497" cy="430887"/>
          </a:xfrm>
          <a:prstGeom prst="rect">
            <a:avLst/>
          </a:prstGeom>
          <a:noFill/>
        </p:spPr>
        <p:txBody>
          <a:bodyPr wrap="square" rtlCol="0">
            <a:spAutoFit/>
          </a:bodyPr>
          <a:lstStyle/>
          <a:p>
            <a:pPr lvl="0" algn="ctr" fontAlgn="base">
              <a:spcBef>
                <a:spcPct val="0"/>
              </a:spcBef>
              <a:spcAft>
                <a:spcPct val="0"/>
              </a:spcAft>
            </a:pPr>
            <a:r>
              <a:rPr lang="nb-NO" altLang="nb-NO" sz="1100" dirty="0" smtClean="0">
                <a:latin typeface="Calibri" charset="0"/>
                <a:ea typeface="ＭＳ Ｐゴシック" charset="-128"/>
              </a:rPr>
              <a:t>VIKTIGSTE BEHOV</a:t>
            </a:r>
            <a:br>
              <a:rPr lang="nb-NO" altLang="nb-NO" sz="1100" dirty="0" smtClean="0">
                <a:latin typeface="Calibri" charset="0"/>
                <a:ea typeface="ＭＳ Ｐゴシック" charset="-128"/>
              </a:rPr>
            </a:br>
            <a:r>
              <a:rPr lang="nb-NO" altLang="nb-NO" sz="1100" dirty="0" smtClean="0">
                <a:latin typeface="Calibri" charset="0"/>
                <a:ea typeface="ＭＳ Ｐゴシック" charset="-128"/>
              </a:rPr>
              <a:t>OG INNSIKT</a:t>
            </a:r>
            <a:endParaRPr lang="nb-NO" altLang="nb-NO" sz="1100" dirty="0">
              <a:latin typeface="Calibri" charset="0"/>
              <a:ea typeface="ＭＳ Ｐゴシック" charset="-128"/>
            </a:endParaRPr>
          </a:p>
        </p:txBody>
      </p:sp>
      <p:sp>
        <p:nvSpPr>
          <p:cNvPr id="34" name="Likebent trekant 33"/>
          <p:cNvSpPr/>
          <p:nvPr/>
        </p:nvSpPr>
        <p:spPr>
          <a:xfrm>
            <a:off x="7607870" y="181192"/>
            <a:ext cx="1152128" cy="87154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35" name="Rett linje 34"/>
          <p:cNvCxnSpPr/>
          <p:nvPr/>
        </p:nvCxnSpPr>
        <p:spPr>
          <a:xfrm>
            <a:off x="7607870" y="908720"/>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6" name="Rett linje 35"/>
          <p:cNvCxnSpPr/>
          <p:nvPr/>
        </p:nvCxnSpPr>
        <p:spPr>
          <a:xfrm>
            <a:off x="7607870" y="764704"/>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7" name="Rett linje 36"/>
          <p:cNvCxnSpPr/>
          <p:nvPr/>
        </p:nvCxnSpPr>
        <p:spPr>
          <a:xfrm>
            <a:off x="7607870" y="620688"/>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2" name="Trapes 41"/>
          <p:cNvSpPr/>
          <p:nvPr/>
        </p:nvSpPr>
        <p:spPr>
          <a:xfrm>
            <a:off x="7482557" y="908720"/>
            <a:ext cx="1356618" cy="144016"/>
          </a:xfrm>
          <a:prstGeom prst="trapezoid">
            <a:avLst>
              <a:gd name="adj" fmla="val 3032"/>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Tittel 2"/>
          <p:cNvSpPr>
            <a:spLocks noGrp="1"/>
          </p:cNvSpPr>
          <p:nvPr>
            <p:ph type="title"/>
          </p:nvPr>
        </p:nvSpPr>
        <p:spPr/>
        <p:txBody>
          <a:bodyPr/>
          <a:lstStyle/>
          <a:p>
            <a:r>
              <a:rPr lang="nb-NO" dirty="0" smtClean="0"/>
              <a:t>Viktigste behov (b2b)</a:t>
            </a:r>
            <a:endParaRPr lang="nb-NO" dirty="0"/>
          </a:p>
        </p:txBody>
      </p:sp>
      <p:sp>
        <p:nvSpPr>
          <p:cNvPr id="17" name="Trapes 16"/>
          <p:cNvSpPr/>
          <p:nvPr/>
        </p:nvSpPr>
        <p:spPr>
          <a:xfrm>
            <a:off x="7596336" y="188641"/>
            <a:ext cx="1163662" cy="576063"/>
          </a:xfrm>
          <a:prstGeom prst="trapezoid">
            <a:avLst>
              <a:gd name="adj" fmla="val 105676"/>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682937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827584" y="404664"/>
            <a:ext cx="6840760" cy="759136"/>
          </a:xfrm>
        </p:spPr>
        <p:txBody>
          <a:bodyPr>
            <a:normAutofit/>
          </a:bodyPr>
          <a:lstStyle/>
          <a:p>
            <a:pPr lvl="0"/>
            <a:r>
              <a:rPr lang="nb-NO" altLang="nb-NO" dirty="0" smtClean="0"/>
              <a:t>Viktigste behov (b2P)</a:t>
            </a:r>
            <a:endParaRPr lang="nb-NO" altLang="nb-NO" dirty="0">
              <a:solidFill>
                <a:schemeClr val="accent4"/>
              </a:solidFill>
              <a:latin typeface="Calibri" charset="0"/>
              <a:ea typeface="ＭＳ Ｐゴシック" charset="-128"/>
            </a:endParaRPr>
          </a:p>
        </p:txBody>
      </p:sp>
      <p:sp>
        <p:nvSpPr>
          <p:cNvPr id="2" name="Plassholder for innhold 1"/>
          <p:cNvSpPr>
            <a:spLocks noGrp="1"/>
          </p:cNvSpPr>
          <p:nvPr>
            <p:ph idx="1"/>
          </p:nvPr>
        </p:nvSpPr>
        <p:spPr>
          <a:xfrm>
            <a:off x="1187624" y="1484784"/>
            <a:ext cx="5616624" cy="4643470"/>
          </a:xfrm>
        </p:spPr>
        <p:txBody>
          <a:bodyPr>
            <a:normAutofit lnSpcReduction="10000"/>
          </a:bodyPr>
          <a:lstStyle/>
          <a:p>
            <a:pPr marL="0" indent="0">
              <a:buNone/>
            </a:pPr>
            <a:r>
              <a:rPr lang="nb-NO" b="1" dirty="0">
                <a:solidFill>
                  <a:schemeClr val="accent4"/>
                </a:solidFill>
                <a:latin typeface="Arial"/>
                <a:ea typeface="ＭＳ Ｐゴシック" charset="-128"/>
                <a:cs typeface="Arial"/>
              </a:rPr>
              <a:t>Viktige tendenser siste året: </a:t>
            </a:r>
          </a:p>
          <a:p>
            <a:r>
              <a:rPr lang="nb-NO" i="1" dirty="0" smtClean="0">
                <a:solidFill>
                  <a:schemeClr val="accent4"/>
                </a:solidFill>
                <a:latin typeface="Arial"/>
                <a:cs typeface="Arial"/>
              </a:rPr>
              <a:t>B2B: «Matlandet Sverige» prosjekt</a:t>
            </a:r>
          </a:p>
          <a:p>
            <a:r>
              <a:rPr lang="nb-NO" i="1" dirty="0" smtClean="0">
                <a:solidFill>
                  <a:schemeClr val="accent4"/>
                </a:solidFill>
                <a:latin typeface="Arial"/>
                <a:cs typeface="Arial"/>
              </a:rPr>
              <a:t>Hvis </a:t>
            </a:r>
            <a:r>
              <a:rPr lang="nb-NO" i="1" dirty="0">
                <a:solidFill>
                  <a:schemeClr val="accent4"/>
                </a:solidFill>
                <a:latin typeface="Arial"/>
                <a:cs typeface="Arial"/>
              </a:rPr>
              <a:t>regjeringsskifte, forventer endring</a:t>
            </a:r>
          </a:p>
          <a:p>
            <a:endParaRPr lang="nb-NO" dirty="0">
              <a:latin typeface="Arial"/>
              <a:cs typeface="Arial"/>
            </a:endParaRPr>
          </a:p>
          <a:p>
            <a:pPr marL="0" indent="0">
              <a:buNone/>
            </a:pPr>
            <a:r>
              <a:rPr lang="nb-NO" b="1" dirty="0" smtClean="0">
                <a:solidFill>
                  <a:srgbClr val="595959"/>
                </a:solidFill>
                <a:latin typeface="Arial"/>
                <a:cs typeface="Arial"/>
              </a:rPr>
              <a:t>Konsekvenser:</a:t>
            </a:r>
            <a:endParaRPr lang="nb-NO" b="1" dirty="0">
              <a:solidFill>
                <a:srgbClr val="595959"/>
              </a:solidFill>
              <a:latin typeface="Arial"/>
              <a:cs typeface="Arial"/>
            </a:endParaRPr>
          </a:p>
          <a:p>
            <a:r>
              <a:rPr lang="nb-NO" dirty="0">
                <a:solidFill>
                  <a:srgbClr val="595959"/>
                </a:solidFill>
                <a:latin typeface="Arial"/>
                <a:cs typeface="Arial"/>
              </a:rPr>
              <a:t>Hva vil komme istedenfor, hvordan komme inn tidligere i nytt/revidert prosjekt?</a:t>
            </a:r>
          </a:p>
          <a:p>
            <a:r>
              <a:rPr lang="nb-NO" dirty="0">
                <a:solidFill>
                  <a:srgbClr val="595959"/>
                </a:solidFill>
                <a:latin typeface="Arial"/>
                <a:cs typeface="Arial"/>
              </a:rPr>
              <a:t>Forventer matsatsingsprosjekter</a:t>
            </a:r>
            <a:r>
              <a:rPr lang="nb-NO" dirty="0" smtClean="0">
                <a:solidFill>
                  <a:srgbClr val="595959"/>
                </a:solidFill>
                <a:latin typeface="Arial"/>
                <a:cs typeface="Arial"/>
              </a:rPr>
              <a:t>…</a:t>
            </a:r>
            <a:endParaRPr lang="nb-NO" b="1" dirty="0" smtClean="0">
              <a:solidFill>
                <a:srgbClr val="595959"/>
              </a:solidFill>
              <a:latin typeface="Arial"/>
              <a:cs typeface="Arial"/>
            </a:endParaRPr>
          </a:p>
          <a:p>
            <a:pPr marL="0" indent="0">
              <a:buNone/>
            </a:pPr>
            <a:endParaRPr lang="nb-NO" dirty="0">
              <a:solidFill>
                <a:srgbClr val="595959"/>
              </a:solidFill>
              <a:latin typeface="Arial"/>
              <a:cs typeface="Arial"/>
            </a:endParaRPr>
          </a:p>
          <a:p>
            <a:pPr marL="0" indent="0">
              <a:buNone/>
            </a:pPr>
            <a:r>
              <a:rPr lang="nb-NO" b="1" dirty="0">
                <a:solidFill>
                  <a:schemeClr val="tx1">
                    <a:lumMod val="65000"/>
                    <a:lumOff val="35000"/>
                  </a:schemeClr>
                </a:solidFill>
                <a:latin typeface="Arial"/>
                <a:ea typeface="ＭＳ Ｐゴシック" charset="-128"/>
                <a:cs typeface="Arial"/>
              </a:rPr>
              <a:t>Hva dette betyr for norsk sjømat i planperioden</a:t>
            </a:r>
            <a:r>
              <a:rPr lang="nb-NO" b="1" dirty="0" smtClean="0">
                <a:solidFill>
                  <a:schemeClr val="tx1">
                    <a:lumMod val="65000"/>
                    <a:lumOff val="35000"/>
                  </a:schemeClr>
                </a:solidFill>
                <a:latin typeface="Arial"/>
                <a:ea typeface="ＭＳ Ｐゴシック" charset="-128"/>
                <a:cs typeface="Arial"/>
              </a:rPr>
              <a:t>:</a:t>
            </a:r>
            <a:endParaRPr lang="nb-NO" b="1" dirty="0">
              <a:solidFill>
                <a:srgbClr val="595959"/>
              </a:solidFill>
              <a:latin typeface="Arial"/>
              <a:ea typeface="ＭＳ Ｐゴシック" charset="-128"/>
              <a:cs typeface="Arial"/>
            </a:endParaRPr>
          </a:p>
          <a:p>
            <a:r>
              <a:rPr lang="nb-NO" dirty="0" smtClean="0">
                <a:solidFill>
                  <a:srgbClr val="595959"/>
                </a:solidFill>
                <a:latin typeface="Arial"/>
                <a:cs typeface="Arial"/>
              </a:rPr>
              <a:t>I </a:t>
            </a:r>
            <a:r>
              <a:rPr lang="nb-NO" dirty="0">
                <a:solidFill>
                  <a:srgbClr val="595959"/>
                </a:solidFill>
                <a:latin typeface="Arial"/>
                <a:cs typeface="Arial"/>
              </a:rPr>
              <a:t>begynnelsen av 2015 må i større grad sondere mulige prosjekter, komme tidlig inn – synliggjøre hvor stor del er av svensk matkultur</a:t>
            </a:r>
          </a:p>
          <a:p>
            <a:r>
              <a:rPr lang="nb-NO" dirty="0">
                <a:solidFill>
                  <a:srgbClr val="595959"/>
                </a:solidFill>
                <a:latin typeface="Arial"/>
                <a:cs typeface="Arial"/>
              </a:rPr>
              <a:t>Vedlikehold sterke relasjoner myndigheter og mattilsyn, SE og NO nære.</a:t>
            </a:r>
          </a:p>
          <a:p>
            <a:endParaRPr lang="nb-NO" dirty="0">
              <a:solidFill>
                <a:srgbClr val="595959"/>
              </a:solidFill>
              <a:latin typeface="Arial"/>
              <a:cs typeface="Arial"/>
            </a:endParaRPr>
          </a:p>
        </p:txBody>
      </p:sp>
      <p:pic>
        <p:nvPicPr>
          <p:cNvPr id="30" name="Bilde 29"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4" y="1412776"/>
            <a:ext cx="532259" cy="585381"/>
          </a:xfrm>
          <a:prstGeom prst="rect">
            <a:avLst/>
          </a:prstGeom>
        </p:spPr>
      </p:pic>
      <p:pic>
        <p:nvPicPr>
          <p:cNvPr id="31" name="Bilde 30" descr="1.png"/>
          <p:cNvPicPr>
            <a:picLocks noChangeAspect="1"/>
          </p:cNvPicPr>
          <p:nvPr/>
        </p:nvPicPr>
        <p:blipFill rotWithShape="1">
          <a:blip r:embed="rId4" cstate="print">
            <a:extLst>
              <a:ext uri="{28A0092B-C50C-407E-A947-70E740481C1C}">
                <a14:useLocalDpi xmlns:a14="http://schemas.microsoft.com/office/drawing/2010/main" val="0"/>
              </a:ext>
            </a:extLst>
          </a:blip>
          <a:srcRect r="57170"/>
          <a:stretch/>
        </p:blipFill>
        <p:spPr>
          <a:xfrm>
            <a:off x="539553" y="4118840"/>
            <a:ext cx="585559" cy="606304"/>
          </a:xfrm>
          <a:prstGeom prst="rect">
            <a:avLst/>
          </a:prstGeom>
        </p:spPr>
      </p:pic>
      <p:pic>
        <p:nvPicPr>
          <p:cNvPr id="38" name="Bilde 37" descr="1.png"/>
          <p:cNvPicPr>
            <a:picLocks noChangeAspect="1"/>
          </p:cNvPicPr>
          <p:nvPr/>
        </p:nvPicPr>
        <p:blipFill rotWithShape="1">
          <a:blip r:embed="rId5" cstate="print">
            <a:extLst>
              <a:ext uri="{28A0092B-C50C-407E-A947-70E740481C1C}">
                <a14:useLocalDpi xmlns:a14="http://schemas.microsoft.com/office/drawing/2010/main" val="0"/>
              </a:ext>
            </a:extLst>
          </a:blip>
          <a:srcRect l="71597" t="-4533" b="-1"/>
          <a:stretch/>
        </p:blipFill>
        <p:spPr>
          <a:xfrm>
            <a:off x="467544" y="2564904"/>
            <a:ext cx="548286" cy="894870"/>
          </a:xfrm>
          <a:prstGeom prst="rect">
            <a:avLst/>
          </a:prstGeom>
        </p:spPr>
      </p:pic>
      <p:sp>
        <p:nvSpPr>
          <p:cNvPr id="24" name="Likebent trekant 23"/>
          <p:cNvSpPr/>
          <p:nvPr/>
        </p:nvSpPr>
        <p:spPr>
          <a:xfrm>
            <a:off x="7607870" y="181192"/>
            <a:ext cx="1152128" cy="87154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5" name="TekstSylinder 24"/>
          <p:cNvSpPr txBox="1"/>
          <p:nvPr/>
        </p:nvSpPr>
        <p:spPr>
          <a:xfrm>
            <a:off x="7204503" y="1052736"/>
            <a:ext cx="1939497" cy="430887"/>
          </a:xfrm>
          <a:prstGeom prst="rect">
            <a:avLst/>
          </a:prstGeom>
          <a:noFill/>
        </p:spPr>
        <p:txBody>
          <a:bodyPr wrap="square" rtlCol="0">
            <a:spAutoFit/>
          </a:bodyPr>
          <a:lstStyle/>
          <a:p>
            <a:pPr lvl="0" algn="ctr" fontAlgn="base">
              <a:spcBef>
                <a:spcPct val="0"/>
              </a:spcBef>
              <a:spcAft>
                <a:spcPct val="0"/>
              </a:spcAft>
            </a:pPr>
            <a:r>
              <a:rPr lang="nb-NO" altLang="nb-NO" sz="1100" dirty="0">
                <a:latin typeface="Calibri" charset="0"/>
                <a:ea typeface="ＭＳ Ｐゴシック" charset="-128"/>
              </a:rPr>
              <a:t>VIKTIGSTE BEHOV</a:t>
            </a:r>
            <a:br>
              <a:rPr lang="nb-NO" altLang="nb-NO" sz="1100" dirty="0">
                <a:latin typeface="Calibri" charset="0"/>
                <a:ea typeface="ＭＳ Ｐゴシック" charset="-128"/>
              </a:rPr>
            </a:br>
            <a:r>
              <a:rPr lang="nb-NO" altLang="nb-NO" sz="1100" dirty="0">
                <a:latin typeface="Calibri" charset="0"/>
                <a:ea typeface="ＭＳ Ｐゴシック" charset="-128"/>
              </a:rPr>
              <a:t>OG INNSIKT</a:t>
            </a:r>
          </a:p>
        </p:txBody>
      </p:sp>
      <p:cxnSp>
        <p:nvCxnSpPr>
          <p:cNvPr id="26" name="Rett linje 25"/>
          <p:cNvCxnSpPr/>
          <p:nvPr/>
        </p:nvCxnSpPr>
        <p:spPr>
          <a:xfrm>
            <a:off x="7607870" y="908720"/>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8" name="Rett linje 27"/>
          <p:cNvCxnSpPr/>
          <p:nvPr/>
        </p:nvCxnSpPr>
        <p:spPr>
          <a:xfrm>
            <a:off x="7607870" y="620688"/>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 name="Rett linje 15"/>
          <p:cNvCxnSpPr/>
          <p:nvPr/>
        </p:nvCxnSpPr>
        <p:spPr>
          <a:xfrm>
            <a:off x="7607870" y="620688"/>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8" name="Trapes 17"/>
          <p:cNvSpPr/>
          <p:nvPr/>
        </p:nvSpPr>
        <p:spPr>
          <a:xfrm>
            <a:off x="7524328" y="919460"/>
            <a:ext cx="1379830" cy="205281"/>
          </a:xfrm>
          <a:prstGeom prst="trapezoid">
            <a:avLst>
              <a:gd name="adj" fmla="val 66018"/>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19" name="Rett linje 18"/>
          <p:cNvCxnSpPr/>
          <p:nvPr/>
        </p:nvCxnSpPr>
        <p:spPr>
          <a:xfrm>
            <a:off x="7607870" y="764704"/>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1" name="Trapes 20"/>
          <p:cNvSpPr/>
          <p:nvPr/>
        </p:nvSpPr>
        <p:spPr>
          <a:xfrm>
            <a:off x="7596336" y="188641"/>
            <a:ext cx="1163662" cy="576063"/>
          </a:xfrm>
          <a:prstGeom prst="trapezoid">
            <a:avLst>
              <a:gd name="adj" fmla="val 105676"/>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72902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ktangel 17"/>
          <p:cNvSpPr/>
          <p:nvPr/>
        </p:nvSpPr>
        <p:spPr>
          <a:xfrm>
            <a:off x="179512" y="188640"/>
            <a:ext cx="8784976" cy="648072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Tittel 5"/>
          <p:cNvSpPr>
            <a:spLocks noGrp="1"/>
          </p:cNvSpPr>
          <p:nvPr>
            <p:ph type="title"/>
          </p:nvPr>
        </p:nvSpPr>
        <p:spPr>
          <a:xfrm>
            <a:off x="827584" y="404664"/>
            <a:ext cx="6768752" cy="759136"/>
          </a:xfrm>
        </p:spPr>
        <p:txBody>
          <a:bodyPr>
            <a:normAutofit fontScale="90000"/>
          </a:bodyPr>
          <a:lstStyle/>
          <a:p>
            <a:pPr lvl="0"/>
            <a:r>
              <a:rPr lang="nb-NO" dirty="0" smtClean="0"/>
              <a:t>Posisjoneringspyramiden </a:t>
            </a:r>
            <a:r>
              <a:rPr lang="nb-NO" dirty="0"/>
              <a:t/>
            </a:r>
            <a:br>
              <a:rPr lang="nb-NO" dirty="0"/>
            </a:br>
            <a:r>
              <a:rPr lang="nb-NO" dirty="0"/>
              <a:t>(NB: «opp-ned»)</a:t>
            </a:r>
            <a:endParaRPr lang="nb-NO" altLang="nb-NO" dirty="0">
              <a:solidFill>
                <a:schemeClr val="accent4"/>
              </a:solidFill>
              <a:latin typeface="Calibri" charset="0"/>
              <a:ea typeface="ＭＳ Ｐゴシック" charset="-128"/>
            </a:endParaRPr>
          </a:p>
        </p:txBody>
      </p:sp>
      <p:cxnSp>
        <p:nvCxnSpPr>
          <p:cNvPr id="22" name="Straight Connector 9"/>
          <p:cNvCxnSpPr/>
          <p:nvPr/>
        </p:nvCxnSpPr>
        <p:spPr>
          <a:xfrm>
            <a:off x="539552" y="1196752"/>
            <a:ext cx="8208912"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8"/>
          <p:cNvCxnSpPr/>
          <p:nvPr/>
        </p:nvCxnSpPr>
        <p:spPr>
          <a:xfrm>
            <a:off x="539552" y="404664"/>
            <a:ext cx="8208912"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ektangel 24"/>
          <p:cNvSpPr/>
          <p:nvPr/>
        </p:nvSpPr>
        <p:spPr>
          <a:xfrm rot="5400000">
            <a:off x="7856626" y="288390"/>
            <a:ext cx="1032076" cy="97659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6" name="Trapes 25"/>
          <p:cNvSpPr/>
          <p:nvPr/>
        </p:nvSpPr>
        <p:spPr>
          <a:xfrm>
            <a:off x="7092280" y="226628"/>
            <a:ext cx="1836204" cy="1152128"/>
          </a:xfrm>
          <a:prstGeom prst="trapezoid">
            <a:avLst>
              <a:gd name="adj" fmla="val 7500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7" name="Likebent trekant 26"/>
          <p:cNvSpPr/>
          <p:nvPr/>
        </p:nvSpPr>
        <p:spPr>
          <a:xfrm>
            <a:off x="7607870" y="181192"/>
            <a:ext cx="1152128" cy="87154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8" name="TekstSylinder 27"/>
          <p:cNvSpPr txBox="1"/>
          <p:nvPr/>
        </p:nvSpPr>
        <p:spPr>
          <a:xfrm>
            <a:off x="7204503" y="1052736"/>
            <a:ext cx="1939497" cy="430887"/>
          </a:xfrm>
          <a:prstGeom prst="rect">
            <a:avLst/>
          </a:prstGeom>
          <a:noFill/>
        </p:spPr>
        <p:txBody>
          <a:bodyPr wrap="square" rtlCol="0">
            <a:spAutoFit/>
          </a:bodyPr>
          <a:lstStyle/>
          <a:p>
            <a:pPr algn="ctr"/>
            <a:r>
              <a:rPr lang="nb-NO" sz="1100" dirty="0" smtClean="0">
                <a:solidFill>
                  <a:schemeClr val="tx1">
                    <a:lumMod val="75000"/>
                    <a:lumOff val="25000"/>
                  </a:schemeClr>
                </a:solidFill>
              </a:rPr>
              <a:t>POSISJONERINGS-PYRAMIDEN</a:t>
            </a:r>
            <a:endParaRPr lang="nb-NO" sz="1100" dirty="0">
              <a:solidFill>
                <a:schemeClr val="tx1">
                  <a:lumMod val="75000"/>
                  <a:lumOff val="25000"/>
                </a:schemeClr>
              </a:solidFill>
            </a:endParaRPr>
          </a:p>
        </p:txBody>
      </p:sp>
      <p:cxnSp>
        <p:nvCxnSpPr>
          <p:cNvPr id="29" name="Rett linje 28"/>
          <p:cNvCxnSpPr/>
          <p:nvPr/>
        </p:nvCxnSpPr>
        <p:spPr>
          <a:xfrm>
            <a:off x="7607870" y="908720"/>
            <a:ext cx="1152128" cy="0"/>
          </a:xfrm>
          <a:prstGeom prst="line">
            <a:avLst/>
          </a:prstGeom>
          <a:ln w="127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Rett linje 29"/>
          <p:cNvCxnSpPr/>
          <p:nvPr/>
        </p:nvCxnSpPr>
        <p:spPr>
          <a:xfrm>
            <a:off x="7607870" y="764704"/>
            <a:ext cx="1152128" cy="0"/>
          </a:xfrm>
          <a:prstGeom prst="line">
            <a:avLst/>
          </a:prstGeom>
          <a:ln w="127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Rett linje 31"/>
          <p:cNvCxnSpPr/>
          <p:nvPr/>
        </p:nvCxnSpPr>
        <p:spPr>
          <a:xfrm>
            <a:off x="7607870" y="620688"/>
            <a:ext cx="1152128" cy="0"/>
          </a:xfrm>
          <a:prstGeom prst="line">
            <a:avLst/>
          </a:prstGeom>
          <a:ln w="127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Rett linje 32"/>
          <p:cNvCxnSpPr/>
          <p:nvPr/>
        </p:nvCxnSpPr>
        <p:spPr>
          <a:xfrm>
            <a:off x="7607870" y="476672"/>
            <a:ext cx="1152128" cy="0"/>
          </a:xfrm>
          <a:prstGeom prst="line">
            <a:avLst/>
          </a:prstGeom>
          <a:ln w="127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Rett linje 33"/>
          <p:cNvCxnSpPr/>
          <p:nvPr/>
        </p:nvCxnSpPr>
        <p:spPr>
          <a:xfrm>
            <a:off x="7607870" y="332656"/>
            <a:ext cx="1152128" cy="0"/>
          </a:xfrm>
          <a:prstGeom prst="line">
            <a:avLst/>
          </a:prstGeom>
          <a:ln w="127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pic>
        <p:nvPicPr>
          <p:cNvPr id="35" name="Picture 51"/>
          <p:cNvPicPr>
            <a:picLocks noChangeAspect="1" noChangeArrowheads="1"/>
          </p:cNvPicPr>
          <p:nvPr/>
        </p:nvPicPr>
        <p:blipFill rotWithShape="1">
          <a:blip r:embed="rId3" cstate="print"/>
          <a:srcRect t="7024" r="74760" b="16363"/>
          <a:stretch/>
        </p:blipFill>
        <p:spPr bwMode="auto">
          <a:xfrm>
            <a:off x="500874" y="4986635"/>
            <a:ext cx="576064" cy="344206"/>
          </a:xfrm>
          <a:prstGeom prst="rect">
            <a:avLst/>
          </a:prstGeom>
          <a:noFill/>
          <a:ln w="9525">
            <a:noFill/>
            <a:miter lim="800000"/>
            <a:headEnd/>
            <a:tailEnd/>
          </a:ln>
        </p:spPr>
      </p:pic>
      <p:pic>
        <p:nvPicPr>
          <p:cNvPr id="36" name="Picture 53"/>
          <p:cNvPicPr>
            <a:picLocks noChangeAspect="1" noChangeArrowheads="1"/>
          </p:cNvPicPr>
          <p:nvPr/>
        </p:nvPicPr>
        <p:blipFill rotWithShape="1">
          <a:blip r:embed="rId4" cstate="print"/>
          <a:srcRect t="11080" r="72883" b="7782"/>
          <a:stretch/>
        </p:blipFill>
        <p:spPr bwMode="auto">
          <a:xfrm>
            <a:off x="489221" y="4238058"/>
            <a:ext cx="581147" cy="340087"/>
          </a:xfrm>
          <a:prstGeom prst="rect">
            <a:avLst/>
          </a:prstGeom>
          <a:noFill/>
          <a:ln w="9525">
            <a:noFill/>
            <a:miter lim="800000"/>
            <a:headEnd/>
            <a:tailEnd/>
          </a:ln>
        </p:spPr>
      </p:pic>
      <p:pic>
        <p:nvPicPr>
          <p:cNvPr id="37" name="Picture 55"/>
          <p:cNvPicPr>
            <a:picLocks noChangeAspect="1" noChangeArrowheads="1"/>
          </p:cNvPicPr>
          <p:nvPr/>
        </p:nvPicPr>
        <p:blipFill rotWithShape="1">
          <a:blip r:embed="rId5" cstate="print"/>
          <a:srcRect r="74727" b="15201"/>
          <a:stretch/>
        </p:blipFill>
        <p:spPr bwMode="auto">
          <a:xfrm>
            <a:off x="496948" y="3443204"/>
            <a:ext cx="568115" cy="375240"/>
          </a:xfrm>
          <a:prstGeom prst="rect">
            <a:avLst/>
          </a:prstGeom>
          <a:noFill/>
          <a:ln w="9525">
            <a:noFill/>
            <a:miter lim="800000"/>
            <a:headEnd/>
            <a:tailEnd/>
          </a:ln>
        </p:spPr>
      </p:pic>
      <p:pic>
        <p:nvPicPr>
          <p:cNvPr id="38" name="Picture 58"/>
          <p:cNvPicPr>
            <a:picLocks noChangeAspect="1" noChangeArrowheads="1"/>
          </p:cNvPicPr>
          <p:nvPr/>
        </p:nvPicPr>
        <p:blipFill rotWithShape="1">
          <a:blip r:embed="rId6" cstate="print"/>
          <a:srcRect t="14232" r="76756" b="14956"/>
          <a:stretch/>
        </p:blipFill>
        <p:spPr bwMode="auto">
          <a:xfrm>
            <a:off x="485031" y="2358429"/>
            <a:ext cx="708380" cy="345806"/>
          </a:xfrm>
          <a:prstGeom prst="rect">
            <a:avLst/>
          </a:prstGeom>
          <a:noFill/>
          <a:ln w="9525">
            <a:noFill/>
            <a:miter lim="800000"/>
            <a:headEnd/>
            <a:tailEnd/>
          </a:ln>
        </p:spPr>
      </p:pic>
      <p:pic>
        <p:nvPicPr>
          <p:cNvPr id="39" name="Picture 58"/>
          <p:cNvPicPr>
            <a:picLocks noChangeAspect="1" noChangeArrowheads="1"/>
          </p:cNvPicPr>
          <p:nvPr/>
        </p:nvPicPr>
        <p:blipFill rotWithShape="1">
          <a:blip r:embed="rId6" cstate="print"/>
          <a:srcRect t="14232" r="76756" b="14956"/>
          <a:stretch/>
        </p:blipFill>
        <p:spPr bwMode="auto">
          <a:xfrm>
            <a:off x="485031" y="2730120"/>
            <a:ext cx="708380" cy="345806"/>
          </a:xfrm>
          <a:prstGeom prst="rect">
            <a:avLst/>
          </a:prstGeom>
          <a:noFill/>
          <a:ln w="9525">
            <a:noFill/>
            <a:miter lim="800000"/>
            <a:headEnd/>
            <a:tailEnd/>
          </a:ln>
        </p:spPr>
      </p:pic>
      <p:pic>
        <p:nvPicPr>
          <p:cNvPr id="40" name="Picture 58"/>
          <p:cNvPicPr>
            <a:picLocks noChangeAspect="1" noChangeArrowheads="1"/>
          </p:cNvPicPr>
          <p:nvPr/>
        </p:nvPicPr>
        <p:blipFill rotWithShape="1">
          <a:blip r:embed="rId6" cstate="print"/>
          <a:srcRect t="14232" r="76756" b="14956"/>
          <a:stretch/>
        </p:blipFill>
        <p:spPr bwMode="auto">
          <a:xfrm>
            <a:off x="485031" y="3106015"/>
            <a:ext cx="708380" cy="345806"/>
          </a:xfrm>
          <a:prstGeom prst="rect">
            <a:avLst/>
          </a:prstGeom>
          <a:noFill/>
          <a:ln w="9525">
            <a:noFill/>
            <a:miter lim="800000"/>
            <a:headEnd/>
            <a:tailEnd/>
          </a:ln>
        </p:spPr>
      </p:pic>
      <p:pic>
        <p:nvPicPr>
          <p:cNvPr id="41" name="Picture 55"/>
          <p:cNvPicPr>
            <a:picLocks noChangeAspect="1" noChangeArrowheads="1"/>
          </p:cNvPicPr>
          <p:nvPr/>
        </p:nvPicPr>
        <p:blipFill rotWithShape="1">
          <a:blip r:embed="rId5" cstate="print"/>
          <a:srcRect t="1264" r="74727" b="15201"/>
          <a:stretch/>
        </p:blipFill>
        <p:spPr bwMode="auto">
          <a:xfrm>
            <a:off x="496948" y="3818872"/>
            <a:ext cx="586020" cy="381294"/>
          </a:xfrm>
          <a:prstGeom prst="rect">
            <a:avLst/>
          </a:prstGeom>
          <a:noFill/>
          <a:ln w="9525">
            <a:noFill/>
            <a:miter lim="800000"/>
            <a:headEnd/>
            <a:tailEnd/>
          </a:ln>
        </p:spPr>
      </p:pic>
      <p:pic>
        <p:nvPicPr>
          <p:cNvPr id="42" name="Picture 53"/>
          <p:cNvPicPr>
            <a:picLocks noChangeAspect="1" noChangeArrowheads="1"/>
          </p:cNvPicPr>
          <p:nvPr/>
        </p:nvPicPr>
        <p:blipFill rotWithShape="1">
          <a:blip r:embed="rId4" cstate="print"/>
          <a:srcRect t="11080" r="72883" b="7782"/>
          <a:stretch/>
        </p:blipFill>
        <p:spPr bwMode="auto">
          <a:xfrm>
            <a:off x="489221" y="4618494"/>
            <a:ext cx="581147" cy="340087"/>
          </a:xfrm>
          <a:prstGeom prst="rect">
            <a:avLst/>
          </a:prstGeom>
          <a:noFill/>
          <a:ln w="9525">
            <a:noFill/>
            <a:miter lim="800000"/>
            <a:headEnd/>
            <a:tailEnd/>
          </a:ln>
        </p:spPr>
      </p:pic>
      <p:pic>
        <p:nvPicPr>
          <p:cNvPr id="43" name="Picture 51"/>
          <p:cNvPicPr>
            <a:picLocks noChangeAspect="1" noChangeArrowheads="1"/>
          </p:cNvPicPr>
          <p:nvPr/>
        </p:nvPicPr>
        <p:blipFill rotWithShape="1">
          <a:blip r:embed="rId3" cstate="print"/>
          <a:srcRect t="7024" r="74760" b="16363"/>
          <a:stretch/>
        </p:blipFill>
        <p:spPr bwMode="auto">
          <a:xfrm>
            <a:off x="500874" y="5359463"/>
            <a:ext cx="576064" cy="344206"/>
          </a:xfrm>
          <a:prstGeom prst="rect">
            <a:avLst/>
          </a:prstGeom>
          <a:noFill/>
          <a:ln w="9525">
            <a:noFill/>
            <a:miter lim="800000"/>
            <a:headEnd/>
            <a:tailEnd/>
          </a:ln>
        </p:spPr>
      </p:pic>
      <p:pic>
        <p:nvPicPr>
          <p:cNvPr id="44" name="Picture 51"/>
          <p:cNvPicPr>
            <a:picLocks noChangeAspect="1" noChangeArrowheads="1"/>
          </p:cNvPicPr>
          <p:nvPr/>
        </p:nvPicPr>
        <p:blipFill rotWithShape="1">
          <a:blip r:embed="rId3" cstate="print"/>
          <a:srcRect t="7024" r="74760" b="16363"/>
          <a:stretch/>
        </p:blipFill>
        <p:spPr bwMode="auto">
          <a:xfrm>
            <a:off x="500874" y="5733256"/>
            <a:ext cx="576064" cy="344206"/>
          </a:xfrm>
          <a:prstGeom prst="rect">
            <a:avLst/>
          </a:prstGeom>
          <a:noFill/>
          <a:ln w="9525">
            <a:noFill/>
            <a:miter lim="800000"/>
            <a:headEnd/>
            <a:tailEnd/>
          </a:ln>
        </p:spPr>
      </p:pic>
      <p:sp>
        <p:nvSpPr>
          <p:cNvPr id="45" name="Rectangle 28"/>
          <p:cNvSpPr/>
          <p:nvPr/>
        </p:nvSpPr>
        <p:spPr>
          <a:xfrm>
            <a:off x="1061096" y="1977189"/>
            <a:ext cx="4896544" cy="343434"/>
          </a:xfrm>
          <a:prstGeom prst="rect">
            <a:avLst/>
          </a:prstGeom>
          <a:gradFill flip="none" rotWithShape="1">
            <a:gsLst>
              <a:gs pos="15000">
                <a:schemeClr val="accent2">
                  <a:lumMod val="75000"/>
                </a:schemeClr>
              </a:gs>
              <a:gs pos="81000">
                <a:schemeClr val="accent2">
                  <a:lumMod val="20000"/>
                  <a:lumOff val="80000"/>
                </a:schemeClr>
              </a:gs>
            </a:gsLst>
            <a:lin ang="213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dirty="0" smtClean="0"/>
              <a:t>Merkeløfte</a:t>
            </a:r>
            <a:endParaRPr lang="nb-NO" sz="1400" dirty="0"/>
          </a:p>
        </p:txBody>
      </p:sp>
      <p:sp>
        <p:nvSpPr>
          <p:cNvPr id="46" name="Rectangle 28"/>
          <p:cNvSpPr/>
          <p:nvPr/>
        </p:nvSpPr>
        <p:spPr>
          <a:xfrm>
            <a:off x="1061096" y="2358429"/>
            <a:ext cx="5112568" cy="343434"/>
          </a:xfrm>
          <a:prstGeom prst="rect">
            <a:avLst/>
          </a:prstGeom>
          <a:gradFill flip="none" rotWithShape="1">
            <a:gsLst>
              <a:gs pos="15000">
                <a:schemeClr val="accent2">
                  <a:lumMod val="75000"/>
                </a:schemeClr>
              </a:gs>
              <a:gs pos="81000">
                <a:schemeClr val="accent2">
                  <a:lumMod val="20000"/>
                  <a:lumOff val="80000"/>
                </a:schemeClr>
              </a:gs>
            </a:gsLst>
            <a:lin ang="213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dirty="0" smtClean="0"/>
              <a:t>Projeksjon</a:t>
            </a:r>
            <a:endParaRPr lang="nb-NO" sz="1400" dirty="0"/>
          </a:p>
        </p:txBody>
      </p:sp>
      <p:sp>
        <p:nvSpPr>
          <p:cNvPr id="47" name="Rectangle 28"/>
          <p:cNvSpPr/>
          <p:nvPr/>
        </p:nvSpPr>
        <p:spPr>
          <a:xfrm>
            <a:off x="1061096" y="2730120"/>
            <a:ext cx="5256584" cy="343434"/>
          </a:xfrm>
          <a:prstGeom prst="rect">
            <a:avLst/>
          </a:prstGeom>
          <a:gradFill flip="none" rotWithShape="1">
            <a:gsLst>
              <a:gs pos="15000">
                <a:schemeClr val="accent2">
                  <a:lumMod val="75000"/>
                </a:schemeClr>
              </a:gs>
              <a:gs pos="81000">
                <a:schemeClr val="accent2">
                  <a:lumMod val="20000"/>
                  <a:lumOff val="80000"/>
                </a:schemeClr>
              </a:gs>
            </a:gsLst>
            <a:lin ang="213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dirty="0" smtClean="0"/>
              <a:t>Merkets rolle/relasjon til forbruker</a:t>
            </a:r>
            <a:endParaRPr lang="nb-NO" sz="1400" dirty="0"/>
          </a:p>
        </p:txBody>
      </p:sp>
      <p:sp>
        <p:nvSpPr>
          <p:cNvPr id="48" name="Rectangle 28"/>
          <p:cNvSpPr/>
          <p:nvPr/>
        </p:nvSpPr>
        <p:spPr>
          <a:xfrm>
            <a:off x="1061096" y="3106015"/>
            <a:ext cx="5256584" cy="343434"/>
          </a:xfrm>
          <a:prstGeom prst="rect">
            <a:avLst/>
          </a:prstGeom>
          <a:gradFill flip="none" rotWithShape="1">
            <a:gsLst>
              <a:gs pos="15000">
                <a:schemeClr val="accent2">
                  <a:lumMod val="75000"/>
                </a:schemeClr>
              </a:gs>
              <a:gs pos="81000">
                <a:schemeClr val="accent2">
                  <a:lumMod val="20000"/>
                  <a:lumOff val="80000"/>
                </a:schemeClr>
              </a:gs>
            </a:gsLst>
            <a:lin ang="213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dirty="0" smtClean="0"/>
              <a:t>Merkets personlighet og verdier</a:t>
            </a:r>
            <a:endParaRPr lang="nb-NO" sz="1400" dirty="0"/>
          </a:p>
        </p:txBody>
      </p:sp>
      <p:sp>
        <p:nvSpPr>
          <p:cNvPr id="49" name="Rectangle 28"/>
          <p:cNvSpPr/>
          <p:nvPr/>
        </p:nvSpPr>
        <p:spPr>
          <a:xfrm>
            <a:off x="1061096" y="3480559"/>
            <a:ext cx="5256584" cy="343434"/>
          </a:xfrm>
          <a:prstGeom prst="rect">
            <a:avLst/>
          </a:prstGeom>
          <a:gradFill flip="none" rotWithShape="1">
            <a:gsLst>
              <a:gs pos="15000">
                <a:schemeClr val="accent2">
                  <a:lumMod val="75000"/>
                </a:schemeClr>
              </a:gs>
              <a:gs pos="81000">
                <a:schemeClr val="accent2">
                  <a:lumMod val="20000"/>
                  <a:lumOff val="80000"/>
                </a:schemeClr>
              </a:gs>
            </a:gsLst>
            <a:lin ang="213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dirty="0" smtClean="0"/>
              <a:t>Bevis på at du leverer på denne fordelen</a:t>
            </a:r>
            <a:endParaRPr lang="nb-NO" sz="1400" dirty="0"/>
          </a:p>
        </p:txBody>
      </p:sp>
      <p:sp>
        <p:nvSpPr>
          <p:cNvPr id="50" name="Rectangle 28"/>
          <p:cNvSpPr/>
          <p:nvPr/>
        </p:nvSpPr>
        <p:spPr>
          <a:xfrm>
            <a:off x="1061096" y="3858946"/>
            <a:ext cx="5256584" cy="343434"/>
          </a:xfrm>
          <a:prstGeom prst="rect">
            <a:avLst/>
          </a:prstGeom>
          <a:gradFill flip="none" rotWithShape="1">
            <a:gsLst>
              <a:gs pos="15000">
                <a:schemeClr val="accent2">
                  <a:lumMod val="75000"/>
                </a:schemeClr>
              </a:gs>
              <a:gs pos="81000">
                <a:schemeClr val="accent2">
                  <a:lumMod val="20000"/>
                  <a:lumOff val="80000"/>
                </a:schemeClr>
              </a:gs>
            </a:gsLst>
            <a:lin ang="213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dirty="0" smtClean="0"/>
              <a:t>Diskriminerende fordel</a:t>
            </a:r>
            <a:endParaRPr lang="nb-NO" sz="1400" dirty="0"/>
          </a:p>
        </p:txBody>
      </p:sp>
      <p:sp>
        <p:nvSpPr>
          <p:cNvPr id="51" name="Rectangle 28"/>
          <p:cNvSpPr/>
          <p:nvPr/>
        </p:nvSpPr>
        <p:spPr>
          <a:xfrm>
            <a:off x="1061096" y="4236604"/>
            <a:ext cx="5256584" cy="343434"/>
          </a:xfrm>
          <a:prstGeom prst="rect">
            <a:avLst/>
          </a:prstGeom>
          <a:gradFill flip="none" rotWithShape="1">
            <a:gsLst>
              <a:gs pos="15000">
                <a:schemeClr val="accent2">
                  <a:lumMod val="75000"/>
                </a:schemeClr>
              </a:gs>
              <a:gs pos="81000">
                <a:schemeClr val="accent2">
                  <a:lumMod val="20000"/>
                  <a:lumOff val="80000"/>
                </a:schemeClr>
              </a:gs>
            </a:gsLst>
            <a:lin ang="213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dirty="0" smtClean="0"/>
              <a:t>Behov</a:t>
            </a:r>
            <a:endParaRPr lang="nb-NO" sz="1400" dirty="0"/>
          </a:p>
        </p:txBody>
      </p:sp>
      <p:sp>
        <p:nvSpPr>
          <p:cNvPr id="52" name="Rectangle 28"/>
          <p:cNvSpPr/>
          <p:nvPr/>
        </p:nvSpPr>
        <p:spPr>
          <a:xfrm>
            <a:off x="1061096" y="4618183"/>
            <a:ext cx="5256584" cy="343434"/>
          </a:xfrm>
          <a:prstGeom prst="rect">
            <a:avLst/>
          </a:prstGeom>
          <a:gradFill flip="none" rotWithShape="1">
            <a:gsLst>
              <a:gs pos="15000">
                <a:schemeClr val="accent2">
                  <a:lumMod val="75000"/>
                </a:schemeClr>
              </a:gs>
              <a:gs pos="81000">
                <a:schemeClr val="accent2">
                  <a:lumMod val="20000"/>
                  <a:lumOff val="80000"/>
                </a:schemeClr>
              </a:gs>
            </a:gsLst>
            <a:lin ang="213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dirty="0" smtClean="0"/>
              <a:t>Innsikt</a:t>
            </a:r>
            <a:endParaRPr lang="nb-NO" sz="1400" dirty="0"/>
          </a:p>
        </p:txBody>
      </p:sp>
      <p:sp>
        <p:nvSpPr>
          <p:cNvPr id="53" name="Rectangle 28"/>
          <p:cNvSpPr/>
          <p:nvPr/>
        </p:nvSpPr>
        <p:spPr>
          <a:xfrm>
            <a:off x="1061096" y="4985670"/>
            <a:ext cx="5256584" cy="343434"/>
          </a:xfrm>
          <a:prstGeom prst="rect">
            <a:avLst/>
          </a:prstGeom>
          <a:gradFill flip="none" rotWithShape="1">
            <a:gsLst>
              <a:gs pos="15000">
                <a:schemeClr val="accent2">
                  <a:lumMod val="75000"/>
                </a:schemeClr>
              </a:gs>
              <a:gs pos="81000">
                <a:schemeClr val="accent2">
                  <a:lumMod val="20000"/>
                  <a:lumOff val="80000"/>
                </a:schemeClr>
              </a:gs>
            </a:gsLst>
            <a:lin ang="213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dirty="0" smtClean="0"/>
              <a:t>Kjøps- og brukssituasjon</a:t>
            </a:r>
            <a:endParaRPr lang="nb-NO" sz="1400" dirty="0"/>
          </a:p>
        </p:txBody>
      </p:sp>
      <p:sp>
        <p:nvSpPr>
          <p:cNvPr id="54" name="Rectangle 28"/>
          <p:cNvSpPr/>
          <p:nvPr/>
        </p:nvSpPr>
        <p:spPr>
          <a:xfrm>
            <a:off x="1061096" y="5358841"/>
            <a:ext cx="5256584" cy="343434"/>
          </a:xfrm>
          <a:prstGeom prst="rect">
            <a:avLst/>
          </a:prstGeom>
          <a:gradFill flip="none" rotWithShape="1">
            <a:gsLst>
              <a:gs pos="15000">
                <a:schemeClr val="accent2">
                  <a:lumMod val="75000"/>
                </a:schemeClr>
              </a:gs>
              <a:gs pos="81000">
                <a:schemeClr val="accent2">
                  <a:lumMod val="20000"/>
                  <a:lumOff val="80000"/>
                </a:schemeClr>
              </a:gs>
            </a:gsLst>
            <a:lin ang="213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dirty="0" smtClean="0"/>
              <a:t>Målgruppe</a:t>
            </a:r>
            <a:endParaRPr lang="nb-NO" sz="1400" dirty="0"/>
          </a:p>
        </p:txBody>
      </p:sp>
      <p:sp>
        <p:nvSpPr>
          <p:cNvPr id="55" name="Rectangle 28"/>
          <p:cNvSpPr/>
          <p:nvPr/>
        </p:nvSpPr>
        <p:spPr>
          <a:xfrm>
            <a:off x="1061096" y="5733256"/>
            <a:ext cx="5256584" cy="343434"/>
          </a:xfrm>
          <a:prstGeom prst="rect">
            <a:avLst/>
          </a:prstGeom>
          <a:gradFill flip="none" rotWithShape="1">
            <a:gsLst>
              <a:gs pos="15000">
                <a:schemeClr val="accent2">
                  <a:lumMod val="75000"/>
                </a:schemeClr>
              </a:gs>
              <a:gs pos="81000">
                <a:schemeClr val="accent2">
                  <a:lumMod val="20000"/>
                  <a:lumOff val="80000"/>
                </a:schemeClr>
              </a:gs>
            </a:gsLst>
            <a:lin ang="213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dirty="0" smtClean="0"/>
              <a:t>Merkets omgivelser</a:t>
            </a:r>
            <a:endParaRPr lang="nb-NO" sz="1400" dirty="0"/>
          </a:p>
        </p:txBody>
      </p:sp>
      <p:sp>
        <p:nvSpPr>
          <p:cNvPr id="56" name="Rectangle 28"/>
          <p:cNvSpPr/>
          <p:nvPr/>
        </p:nvSpPr>
        <p:spPr>
          <a:xfrm>
            <a:off x="485032" y="1977189"/>
            <a:ext cx="648072" cy="34343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1400" dirty="0"/>
          </a:p>
        </p:txBody>
      </p:sp>
      <p:sp>
        <p:nvSpPr>
          <p:cNvPr id="57" name="Isosceles Triangle 4"/>
          <p:cNvSpPr/>
          <p:nvPr/>
        </p:nvSpPr>
        <p:spPr>
          <a:xfrm>
            <a:off x="3149328" y="1844824"/>
            <a:ext cx="5519100" cy="4226793"/>
          </a:xfrm>
          <a:prstGeom prst="triangle">
            <a:avLst/>
          </a:prstGeom>
          <a:solidFill>
            <a:srgbClr val="004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58" name="Straight Connector 48"/>
          <p:cNvCxnSpPr/>
          <p:nvPr/>
        </p:nvCxnSpPr>
        <p:spPr>
          <a:xfrm>
            <a:off x="1056432" y="3455648"/>
            <a:ext cx="66294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9" name="Rett linje 58"/>
          <p:cNvCxnSpPr/>
          <p:nvPr/>
        </p:nvCxnSpPr>
        <p:spPr>
          <a:xfrm>
            <a:off x="490353" y="3463020"/>
            <a:ext cx="7195479" cy="0"/>
          </a:xfrm>
          <a:prstGeom prst="line">
            <a:avLst/>
          </a:prstGeom>
          <a:ln w="57150">
            <a:solidFill>
              <a:srgbClr val="FF6600"/>
            </a:solidFill>
            <a:prstDash val="sysDash"/>
          </a:ln>
        </p:spPr>
        <p:style>
          <a:lnRef idx="1">
            <a:schemeClr val="accent1"/>
          </a:lnRef>
          <a:fillRef idx="0">
            <a:schemeClr val="accent1"/>
          </a:fillRef>
          <a:effectRef idx="0">
            <a:schemeClr val="accent1"/>
          </a:effectRef>
          <a:fontRef idx="minor">
            <a:schemeClr val="tx1"/>
          </a:fontRef>
        </p:style>
      </p:cxnSp>
      <p:grpSp>
        <p:nvGrpSpPr>
          <p:cNvPr id="60" name="Gruppe 59"/>
          <p:cNvGrpSpPr/>
          <p:nvPr/>
        </p:nvGrpSpPr>
        <p:grpSpPr>
          <a:xfrm>
            <a:off x="179512" y="2331676"/>
            <a:ext cx="8802464" cy="3386894"/>
            <a:chOff x="853934" y="2331676"/>
            <a:chExt cx="8110554" cy="3386894"/>
          </a:xfrm>
        </p:grpSpPr>
        <p:cxnSp>
          <p:nvCxnSpPr>
            <p:cNvPr id="61" name="Straight Connector 48"/>
            <p:cNvCxnSpPr/>
            <p:nvPr/>
          </p:nvCxnSpPr>
          <p:spPr>
            <a:xfrm>
              <a:off x="853934" y="2331676"/>
              <a:ext cx="6480112" cy="0"/>
            </a:xfrm>
            <a:prstGeom prst="line">
              <a:avLst/>
            </a:prstGeom>
            <a:ln w="38100" cmpd="sng">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36"/>
            <p:cNvCxnSpPr/>
            <p:nvPr/>
          </p:nvCxnSpPr>
          <p:spPr>
            <a:xfrm>
              <a:off x="3563888" y="5718570"/>
              <a:ext cx="5400600" cy="0"/>
            </a:xfrm>
            <a:prstGeom prst="line">
              <a:avLst/>
            </a:prstGeom>
            <a:ln w="38100" cmpd="sng">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48"/>
            <p:cNvCxnSpPr/>
            <p:nvPr/>
          </p:nvCxnSpPr>
          <p:spPr>
            <a:xfrm>
              <a:off x="853934" y="2708920"/>
              <a:ext cx="6480112" cy="0"/>
            </a:xfrm>
            <a:prstGeom prst="line">
              <a:avLst/>
            </a:prstGeom>
            <a:ln w="38100" cmpd="sng">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48"/>
            <p:cNvCxnSpPr/>
            <p:nvPr/>
          </p:nvCxnSpPr>
          <p:spPr>
            <a:xfrm>
              <a:off x="1038944" y="3091640"/>
              <a:ext cx="6629400" cy="0"/>
            </a:xfrm>
            <a:prstGeom prst="line">
              <a:avLst/>
            </a:prstGeom>
            <a:ln w="38100" cmpd="sng">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48"/>
            <p:cNvCxnSpPr/>
            <p:nvPr/>
          </p:nvCxnSpPr>
          <p:spPr>
            <a:xfrm>
              <a:off x="1038944" y="3838368"/>
              <a:ext cx="7277472" cy="0"/>
            </a:xfrm>
            <a:prstGeom prst="line">
              <a:avLst/>
            </a:prstGeom>
            <a:ln w="38100" cmpd="sng">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48"/>
            <p:cNvCxnSpPr/>
            <p:nvPr/>
          </p:nvCxnSpPr>
          <p:spPr>
            <a:xfrm>
              <a:off x="1038944" y="4221088"/>
              <a:ext cx="7277472" cy="0"/>
            </a:xfrm>
            <a:prstGeom prst="line">
              <a:avLst/>
            </a:prstGeom>
            <a:ln w="38100" cmpd="sng">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48"/>
            <p:cNvCxnSpPr/>
            <p:nvPr/>
          </p:nvCxnSpPr>
          <p:spPr>
            <a:xfrm>
              <a:off x="1038944" y="4603808"/>
              <a:ext cx="7277472" cy="0"/>
            </a:xfrm>
            <a:prstGeom prst="line">
              <a:avLst/>
            </a:prstGeom>
            <a:ln w="38100" cmpd="sng">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48"/>
            <p:cNvCxnSpPr/>
            <p:nvPr/>
          </p:nvCxnSpPr>
          <p:spPr>
            <a:xfrm>
              <a:off x="1038944" y="4975188"/>
              <a:ext cx="7637512" cy="0"/>
            </a:xfrm>
            <a:prstGeom prst="line">
              <a:avLst/>
            </a:prstGeom>
            <a:ln w="38100" cmpd="sng">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48"/>
            <p:cNvCxnSpPr/>
            <p:nvPr/>
          </p:nvCxnSpPr>
          <p:spPr>
            <a:xfrm>
              <a:off x="1038944" y="5335228"/>
              <a:ext cx="7637512" cy="0"/>
            </a:xfrm>
            <a:prstGeom prst="line">
              <a:avLst/>
            </a:prstGeom>
            <a:ln w="38100" cmpd="sng">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70" name="Up Arrow 13"/>
          <p:cNvSpPr/>
          <p:nvPr/>
        </p:nvSpPr>
        <p:spPr>
          <a:xfrm>
            <a:off x="178288" y="1916831"/>
            <a:ext cx="295275" cy="4138911"/>
          </a:xfrm>
          <a:prstGeom prst="up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1" name="Gruppe 70"/>
          <p:cNvGrpSpPr/>
          <p:nvPr/>
        </p:nvGrpSpPr>
        <p:grpSpPr>
          <a:xfrm>
            <a:off x="4459192" y="3501008"/>
            <a:ext cx="2451152" cy="2304772"/>
            <a:chOff x="3631405" y="3264980"/>
            <a:chExt cx="2910639" cy="2736820"/>
          </a:xfrm>
        </p:grpSpPr>
        <p:sp>
          <p:nvSpPr>
            <p:cNvPr id="72" name="Pil ned 71"/>
            <p:cNvSpPr/>
            <p:nvPr/>
          </p:nvSpPr>
          <p:spPr>
            <a:xfrm rot="5400000">
              <a:off x="3718315" y="3178070"/>
              <a:ext cx="2736820" cy="2910639"/>
            </a:xfrm>
            <a:prstGeom prst="downArrow">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3" name="TekstSylinder 72"/>
            <p:cNvSpPr txBox="1"/>
            <p:nvPr/>
          </p:nvSpPr>
          <p:spPr>
            <a:xfrm>
              <a:off x="4355976" y="4120045"/>
              <a:ext cx="2049090" cy="1425340"/>
            </a:xfrm>
            <a:prstGeom prst="rect">
              <a:avLst/>
            </a:prstGeom>
            <a:noFill/>
          </p:spPr>
          <p:txBody>
            <a:bodyPr wrap="square" rtlCol="0">
              <a:spAutoFit/>
            </a:bodyPr>
            <a:lstStyle/>
            <a:p>
              <a:r>
                <a:rPr lang="nb-NO" dirty="0"/>
                <a:t>Vi skal </a:t>
              </a:r>
              <a:r>
                <a:rPr lang="nb-NO" dirty="0" smtClean="0"/>
                <a:t>ha fokus </a:t>
              </a:r>
              <a:r>
                <a:rPr lang="nb-NO" dirty="0"/>
                <a:t>her for </a:t>
              </a:r>
              <a:r>
                <a:rPr lang="nb-NO" dirty="0" smtClean="0"/>
                <a:t>geografi</a:t>
              </a:r>
              <a:r>
                <a:rPr lang="nb-NO" dirty="0"/>
                <a:t>!</a:t>
              </a:r>
            </a:p>
            <a:p>
              <a:endParaRPr lang="nb-NO" dirty="0"/>
            </a:p>
          </p:txBody>
        </p:sp>
      </p:grpSp>
    </p:spTree>
    <p:extLst>
      <p:ext uri="{BB962C8B-B14F-4D97-AF65-F5344CB8AC3E}">
        <p14:creationId xmlns:p14="http://schemas.microsoft.com/office/powerpoint/2010/main" val="138939998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innhold 7"/>
          <p:cNvSpPr>
            <a:spLocks noGrp="1"/>
          </p:cNvSpPr>
          <p:nvPr>
            <p:ph idx="1"/>
          </p:nvPr>
        </p:nvSpPr>
        <p:spPr>
          <a:xfrm>
            <a:off x="807426" y="2216168"/>
            <a:ext cx="3692566" cy="4319255"/>
          </a:xfrm>
        </p:spPr>
        <p:txBody>
          <a:bodyPr anchor="t">
            <a:normAutofit/>
          </a:bodyPr>
          <a:lstStyle/>
          <a:p>
            <a:pPr marL="0" indent="0" fontAlgn="ctr">
              <a:buNone/>
            </a:pPr>
            <a:r>
              <a:rPr lang="nb-NO" sz="1400" b="1" dirty="0">
                <a:solidFill>
                  <a:srgbClr val="595959"/>
                </a:solidFill>
                <a:latin typeface="Arial"/>
                <a:cs typeface="Arial"/>
              </a:rPr>
              <a:t>Hvilken fordel er det vi først og fremst tilbyr til målgruppen (eksplisitt eller implisitt)? </a:t>
            </a:r>
            <a:endParaRPr lang="nb-NO" sz="1400" b="1" dirty="0" smtClean="0">
              <a:solidFill>
                <a:srgbClr val="595959"/>
              </a:solidFill>
              <a:latin typeface="Arial"/>
              <a:cs typeface="Arial"/>
            </a:endParaRPr>
          </a:p>
          <a:p>
            <a:pPr lvl="0" fontAlgn="ctr"/>
            <a:r>
              <a:rPr lang="nb-NO" altLang="nb-NO" sz="1400" dirty="0">
                <a:solidFill>
                  <a:srgbClr val="595959"/>
                </a:solidFill>
                <a:latin typeface="Arial"/>
                <a:ea typeface="ＭＳ Ｐゴシック" charset="-128"/>
                <a:cs typeface="Arial"/>
              </a:rPr>
              <a:t>Norsk sjømat har naturgitte forutsetninger og størst bredde i arter</a:t>
            </a:r>
          </a:p>
          <a:p>
            <a:pPr fontAlgn="ctr"/>
            <a:endParaRPr lang="nb-NO" sz="1400" b="1" dirty="0" smtClean="0">
              <a:solidFill>
                <a:srgbClr val="595959"/>
              </a:solidFill>
              <a:latin typeface="Arial"/>
              <a:cs typeface="Arial"/>
            </a:endParaRPr>
          </a:p>
          <a:p>
            <a:pPr fontAlgn="ctr"/>
            <a:endParaRPr lang="nb-NO" sz="1400" b="1" dirty="0">
              <a:solidFill>
                <a:srgbClr val="595959"/>
              </a:solidFill>
              <a:latin typeface="Arial"/>
              <a:cs typeface="Arial"/>
            </a:endParaRPr>
          </a:p>
          <a:p>
            <a:pPr marL="0" lvl="0" indent="0" fontAlgn="ctr">
              <a:buNone/>
            </a:pPr>
            <a:r>
              <a:rPr lang="nb-NO" altLang="nb-NO" sz="1400" b="1" dirty="0" smtClean="0">
                <a:solidFill>
                  <a:srgbClr val="595959"/>
                </a:solidFill>
                <a:latin typeface="Arial"/>
                <a:ea typeface="ＭＳ Ｐゴシック" charset="-128"/>
                <a:cs typeface="Arial"/>
              </a:rPr>
              <a:t>Bevis </a:t>
            </a:r>
            <a:r>
              <a:rPr lang="nb-NO" altLang="nb-NO" sz="1400" b="1" dirty="0">
                <a:solidFill>
                  <a:srgbClr val="595959"/>
                </a:solidFill>
                <a:latin typeface="Arial"/>
                <a:ea typeface="ＭＳ Ｐゴシック" charset="-128"/>
                <a:cs typeface="Arial"/>
              </a:rPr>
              <a:t>for at vi leverer denne </a:t>
            </a:r>
            <a:r>
              <a:rPr lang="nb-NO" altLang="nb-NO" sz="1400" b="1" dirty="0" smtClean="0">
                <a:solidFill>
                  <a:srgbClr val="595959"/>
                </a:solidFill>
                <a:latin typeface="Arial"/>
                <a:ea typeface="ＭＳ Ｐゴシック" charset="-128"/>
                <a:cs typeface="Arial"/>
              </a:rPr>
              <a:t>fordelen</a:t>
            </a:r>
          </a:p>
          <a:p>
            <a:pPr fontAlgn="base">
              <a:spcBef>
                <a:spcPct val="0"/>
              </a:spcBef>
              <a:spcAft>
                <a:spcPct val="0"/>
              </a:spcAft>
              <a:buSzTx/>
            </a:pPr>
            <a:r>
              <a:rPr lang="nb-NO" altLang="nb-NO" sz="1400" dirty="0">
                <a:solidFill>
                  <a:srgbClr val="595959"/>
                </a:solidFill>
                <a:latin typeface="Arial"/>
                <a:ea typeface="ＭＳ Ｐゴシック" charset="-128"/>
                <a:cs typeface="Arial"/>
              </a:rPr>
              <a:t>Kalde klare farvann</a:t>
            </a:r>
          </a:p>
          <a:p>
            <a:pPr fontAlgn="base">
              <a:spcBef>
                <a:spcPct val="0"/>
              </a:spcBef>
              <a:spcAft>
                <a:spcPct val="0"/>
              </a:spcAft>
              <a:buSzTx/>
            </a:pPr>
            <a:r>
              <a:rPr lang="nb-NO" altLang="nb-NO" sz="1400" dirty="0">
                <a:solidFill>
                  <a:srgbClr val="595959"/>
                </a:solidFill>
                <a:latin typeface="Arial"/>
                <a:ea typeface="ＭＳ Ｐゴシック" charset="-128"/>
                <a:cs typeface="Arial"/>
              </a:rPr>
              <a:t>Bærekraft</a:t>
            </a:r>
          </a:p>
          <a:p>
            <a:pPr fontAlgn="base">
              <a:spcBef>
                <a:spcPct val="0"/>
              </a:spcBef>
              <a:spcAft>
                <a:spcPct val="0"/>
              </a:spcAft>
              <a:buSzTx/>
            </a:pPr>
            <a:r>
              <a:rPr lang="nb-NO" altLang="nb-NO" sz="1400" dirty="0">
                <a:solidFill>
                  <a:srgbClr val="595959"/>
                </a:solidFill>
                <a:latin typeface="Arial"/>
                <a:ea typeface="ＭＳ Ｐゴシック" charset="-128"/>
                <a:cs typeface="Arial"/>
              </a:rPr>
              <a:t>Mulighet til å levere volum </a:t>
            </a:r>
          </a:p>
          <a:p>
            <a:pPr fontAlgn="base">
              <a:spcBef>
                <a:spcPct val="0"/>
              </a:spcBef>
              <a:spcAft>
                <a:spcPct val="0"/>
              </a:spcAft>
              <a:buSzTx/>
            </a:pPr>
            <a:r>
              <a:rPr lang="nb-NO" altLang="nb-NO" sz="1400" dirty="0">
                <a:solidFill>
                  <a:srgbClr val="595959"/>
                </a:solidFill>
                <a:latin typeface="Arial"/>
                <a:ea typeface="ＭＳ Ｐゴシック" charset="-128"/>
                <a:cs typeface="Arial"/>
              </a:rPr>
              <a:t>Best på variasjon/bredde fersk sjømat til SE</a:t>
            </a:r>
          </a:p>
          <a:p>
            <a:pPr lvl="0" fontAlgn="ctr"/>
            <a:endParaRPr lang="nb-NO" altLang="nb-NO" sz="1400" b="1" dirty="0">
              <a:solidFill>
                <a:srgbClr val="595959"/>
              </a:solidFill>
              <a:latin typeface="Arial"/>
              <a:ea typeface="ＭＳ Ｐゴシック" charset="-128"/>
              <a:cs typeface="Arial"/>
            </a:endParaRPr>
          </a:p>
          <a:p>
            <a:pPr fontAlgn="ctr"/>
            <a:endParaRPr lang="nb-NO" sz="1400" b="1" dirty="0">
              <a:solidFill>
                <a:srgbClr val="595959"/>
              </a:solidFill>
              <a:latin typeface="Arial"/>
              <a:cs typeface="Arial"/>
            </a:endParaRPr>
          </a:p>
        </p:txBody>
      </p:sp>
      <p:sp>
        <p:nvSpPr>
          <p:cNvPr id="6" name="Tittel 5"/>
          <p:cNvSpPr>
            <a:spLocks noGrp="1"/>
          </p:cNvSpPr>
          <p:nvPr>
            <p:ph type="title"/>
          </p:nvPr>
        </p:nvSpPr>
        <p:spPr>
          <a:xfrm>
            <a:off x="827584" y="404664"/>
            <a:ext cx="6840760" cy="759136"/>
          </a:xfrm>
        </p:spPr>
        <p:txBody>
          <a:bodyPr>
            <a:normAutofit/>
          </a:bodyPr>
          <a:lstStyle/>
          <a:p>
            <a:pPr lvl="0"/>
            <a:r>
              <a:rPr lang="nb-NO" dirty="0" smtClean="0"/>
              <a:t>Diskriminerende fordel og bevis</a:t>
            </a:r>
            <a:endParaRPr lang="nb-NO" altLang="nb-NO" dirty="0">
              <a:solidFill>
                <a:schemeClr val="accent4"/>
              </a:solidFill>
              <a:latin typeface="Calibri" charset="0"/>
              <a:ea typeface="ＭＳ Ｐゴシック" charset="-128"/>
            </a:endParaRPr>
          </a:p>
        </p:txBody>
      </p:sp>
      <p:sp>
        <p:nvSpPr>
          <p:cNvPr id="9" name="Plassholder for innhold 8"/>
          <p:cNvSpPr>
            <a:spLocks noGrp="1"/>
          </p:cNvSpPr>
          <p:nvPr>
            <p:ph idx="10"/>
          </p:nvPr>
        </p:nvSpPr>
        <p:spPr>
          <a:xfrm>
            <a:off x="5292080" y="2204864"/>
            <a:ext cx="3600400" cy="4104456"/>
          </a:xfrm>
        </p:spPr>
        <p:txBody>
          <a:bodyPr anchor="t">
            <a:noAutofit/>
          </a:bodyPr>
          <a:lstStyle/>
          <a:p>
            <a:pPr marL="0" lvl="0" indent="0" fontAlgn="base">
              <a:spcBef>
                <a:spcPct val="0"/>
              </a:spcBef>
              <a:spcAft>
                <a:spcPct val="0"/>
              </a:spcAft>
              <a:buSzTx/>
              <a:buNone/>
            </a:pPr>
            <a:r>
              <a:rPr lang="nb-NO" altLang="nb-NO" sz="1400" i="1" dirty="0">
                <a:solidFill>
                  <a:schemeClr val="accent4"/>
                </a:solidFill>
                <a:latin typeface="Arial"/>
                <a:ea typeface="ＭＳ Ｐゴシック" charset="-128"/>
                <a:cs typeface="Arial"/>
              </a:rPr>
              <a:t>Norsk sjømat skal oppfattes som det «næreste»</a:t>
            </a:r>
            <a:r>
              <a:rPr lang="nb-NO" altLang="nb-NO" sz="1400" i="1" dirty="0" smtClean="0">
                <a:solidFill>
                  <a:schemeClr val="accent4"/>
                </a:solidFill>
                <a:latin typeface="Arial"/>
                <a:ea typeface="ＭＳ Ｐゴシック" charset="-128"/>
                <a:cs typeface="Arial"/>
              </a:rPr>
              <a:t>.</a:t>
            </a:r>
          </a:p>
          <a:p>
            <a:pPr marL="0" lvl="0" indent="0" fontAlgn="base">
              <a:spcBef>
                <a:spcPct val="0"/>
              </a:spcBef>
              <a:spcAft>
                <a:spcPct val="0"/>
              </a:spcAft>
              <a:buSzTx/>
              <a:buNone/>
            </a:pPr>
            <a:endParaRPr lang="nb-NO" altLang="nb-NO" sz="1400" i="1" dirty="0">
              <a:solidFill>
                <a:schemeClr val="accent4"/>
              </a:solidFill>
              <a:latin typeface="Arial"/>
              <a:ea typeface="ＭＳ Ｐゴシック" charset="-128"/>
              <a:cs typeface="Arial"/>
            </a:endParaRPr>
          </a:p>
          <a:p>
            <a:pPr marL="0" lvl="0" indent="0" fontAlgn="base">
              <a:spcBef>
                <a:spcPct val="0"/>
              </a:spcBef>
              <a:spcAft>
                <a:spcPct val="0"/>
              </a:spcAft>
              <a:buSzTx/>
              <a:buNone/>
            </a:pPr>
            <a:endParaRPr lang="nb-NO" altLang="nb-NO" sz="1400" i="1" dirty="0" smtClean="0">
              <a:solidFill>
                <a:schemeClr val="accent4"/>
              </a:solidFill>
              <a:latin typeface="Arial"/>
              <a:ea typeface="ＭＳ Ｐゴシック" charset="-128"/>
              <a:cs typeface="Arial"/>
            </a:endParaRPr>
          </a:p>
          <a:p>
            <a:pPr marL="0" lvl="0" indent="0" fontAlgn="base">
              <a:spcBef>
                <a:spcPct val="0"/>
              </a:spcBef>
              <a:spcAft>
                <a:spcPct val="0"/>
              </a:spcAft>
              <a:buSzTx/>
              <a:buNone/>
            </a:pPr>
            <a:endParaRPr lang="nb-NO" altLang="nb-NO" sz="1400" i="1" dirty="0">
              <a:solidFill>
                <a:schemeClr val="accent4"/>
              </a:solidFill>
              <a:latin typeface="Arial"/>
              <a:ea typeface="ＭＳ Ｐゴシック" charset="-128"/>
              <a:cs typeface="Arial"/>
            </a:endParaRPr>
          </a:p>
          <a:p>
            <a:pPr marL="0" lvl="0" indent="0" fontAlgn="base">
              <a:spcBef>
                <a:spcPct val="0"/>
              </a:spcBef>
              <a:spcAft>
                <a:spcPct val="0"/>
              </a:spcAft>
              <a:buSzTx/>
              <a:buNone/>
            </a:pPr>
            <a:endParaRPr lang="nb-NO" altLang="nb-NO" sz="1400" i="1" dirty="0" smtClean="0">
              <a:solidFill>
                <a:schemeClr val="accent4"/>
              </a:solidFill>
              <a:latin typeface="Arial"/>
              <a:ea typeface="ＭＳ Ｐゴシック" charset="-128"/>
              <a:cs typeface="Arial"/>
            </a:endParaRPr>
          </a:p>
          <a:p>
            <a:pPr marL="0" lvl="0" indent="0" fontAlgn="base">
              <a:spcBef>
                <a:spcPct val="0"/>
              </a:spcBef>
              <a:spcAft>
                <a:spcPct val="0"/>
              </a:spcAft>
              <a:buSzTx/>
              <a:buNone/>
            </a:pPr>
            <a:endParaRPr lang="nb-NO" altLang="nb-NO" sz="1400" i="1" dirty="0">
              <a:solidFill>
                <a:schemeClr val="accent4"/>
              </a:solidFill>
              <a:latin typeface="Arial"/>
              <a:ea typeface="ＭＳ Ｐゴシック" charset="-128"/>
              <a:cs typeface="Arial"/>
            </a:endParaRPr>
          </a:p>
          <a:p>
            <a:pPr marL="0" lvl="0" indent="0" fontAlgn="base">
              <a:spcBef>
                <a:spcPct val="0"/>
              </a:spcBef>
              <a:spcAft>
                <a:spcPct val="0"/>
              </a:spcAft>
              <a:buSzTx/>
              <a:buNone/>
            </a:pPr>
            <a:endParaRPr lang="nb-NO" altLang="nb-NO" sz="1400" i="1" dirty="0" smtClean="0">
              <a:solidFill>
                <a:schemeClr val="accent4"/>
              </a:solidFill>
              <a:latin typeface="Arial"/>
              <a:ea typeface="ＭＳ Ｐゴシック" charset="-128"/>
              <a:cs typeface="Arial"/>
            </a:endParaRPr>
          </a:p>
          <a:p>
            <a:pPr marL="0" indent="0" fontAlgn="base">
              <a:spcBef>
                <a:spcPct val="0"/>
              </a:spcBef>
              <a:spcAft>
                <a:spcPct val="0"/>
              </a:spcAft>
              <a:buSzTx/>
              <a:buNone/>
            </a:pPr>
            <a:r>
              <a:rPr lang="nb-NO" altLang="nb-NO" sz="1400" i="1" dirty="0">
                <a:solidFill>
                  <a:schemeClr val="accent4"/>
                </a:solidFill>
                <a:latin typeface="Arial"/>
                <a:ea typeface="ＭＳ Ｐゴシック" charset="-128"/>
                <a:cs typeface="Arial"/>
              </a:rPr>
              <a:t>Det man preferer etter svensk er pr i dag norsk. Norsk er i volum </a:t>
            </a:r>
            <a:r>
              <a:rPr lang="nb-NO" altLang="nb-NO" sz="1400" i="1" dirty="0" err="1">
                <a:solidFill>
                  <a:schemeClr val="accent4"/>
                </a:solidFill>
                <a:latin typeface="Arial"/>
                <a:ea typeface="ＭＳ Ｐゴシック" charset="-128"/>
                <a:cs typeface="Arial"/>
              </a:rPr>
              <a:t>nr</a:t>
            </a:r>
            <a:r>
              <a:rPr lang="nb-NO" altLang="nb-NO" sz="1400" i="1" dirty="0">
                <a:solidFill>
                  <a:schemeClr val="accent4"/>
                </a:solidFill>
                <a:latin typeface="Arial"/>
                <a:ea typeface="ＭＳ Ｐゴシック" charset="-128"/>
                <a:cs typeface="Arial"/>
              </a:rPr>
              <a:t> 1, men svensk er </a:t>
            </a:r>
            <a:r>
              <a:rPr lang="nb-NO" altLang="nb-NO" sz="1400" i="1" dirty="0" err="1">
                <a:solidFill>
                  <a:schemeClr val="accent4"/>
                </a:solidFill>
                <a:latin typeface="Arial"/>
                <a:ea typeface="ＭＳ Ｐゴシック" charset="-128"/>
                <a:cs typeface="Arial"/>
              </a:rPr>
              <a:t>nr</a:t>
            </a:r>
            <a:r>
              <a:rPr lang="nb-NO" altLang="nb-NO" sz="1400" i="1" dirty="0">
                <a:solidFill>
                  <a:schemeClr val="accent4"/>
                </a:solidFill>
                <a:latin typeface="Arial"/>
                <a:ea typeface="ＭＳ Ｐゴシック" charset="-128"/>
                <a:cs typeface="Arial"/>
              </a:rPr>
              <a:t> 1 i «hjertet» pr i dag.</a:t>
            </a:r>
          </a:p>
          <a:p>
            <a:pPr marL="0" lvl="0" indent="0" fontAlgn="base">
              <a:spcBef>
                <a:spcPct val="0"/>
              </a:spcBef>
              <a:spcAft>
                <a:spcPct val="0"/>
              </a:spcAft>
              <a:buSzTx/>
              <a:buNone/>
            </a:pPr>
            <a:r>
              <a:rPr lang="nb-NO" altLang="nb-NO" sz="1400" i="1" dirty="0" smtClean="0">
                <a:solidFill>
                  <a:schemeClr val="accent4"/>
                </a:solidFill>
                <a:latin typeface="Arial"/>
                <a:ea typeface="ＭＳ Ｐゴシック" charset="-128"/>
                <a:cs typeface="Arial"/>
              </a:rPr>
              <a:t> </a:t>
            </a:r>
            <a:endParaRPr lang="nb-NO" altLang="nb-NO" sz="1400" i="1" dirty="0">
              <a:solidFill>
                <a:schemeClr val="accent4"/>
              </a:solidFill>
              <a:latin typeface="Arial"/>
              <a:ea typeface="ＭＳ Ｐゴシック" charset="-128"/>
              <a:cs typeface="Arial"/>
            </a:endParaRPr>
          </a:p>
        </p:txBody>
      </p:sp>
      <p:sp>
        <p:nvSpPr>
          <p:cNvPr id="18" name="TekstSylinder 17"/>
          <p:cNvSpPr txBox="1"/>
          <p:nvPr/>
        </p:nvSpPr>
        <p:spPr>
          <a:xfrm>
            <a:off x="1701759" y="1556792"/>
            <a:ext cx="2880320" cy="369332"/>
          </a:xfrm>
          <a:prstGeom prst="rect">
            <a:avLst/>
          </a:prstGeom>
          <a:noFill/>
        </p:spPr>
        <p:txBody>
          <a:bodyPr wrap="square" rtlCol="0">
            <a:spAutoFit/>
          </a:bodyPr>
          <a:lstStyle/>
          <a:p>
            <a:r>
              <a:rPr lang="nb-NO" dirty="0" smtClean="0">
                <a:solidFill>
                  <a:schemeClr val="tx1">
                    <a:lumMod val="75000"/>
                    <a:lumOff val="25000"/>
                  </a:schemeClr>
                </a:solidFill>
              </a:rPr>
              <a:t>I DAG</a:t>
            </a:r>
            <a:endParaRPr lang="nb-NO" dirty="0">
              <a:solidFill>
                <a:schemeClr val="tx1">
                  <a:lumMod val="75000"/>
                  <a:lumOff val="25000"/>
                </a:schemeClr>
              </a:solidFill>
            </a:endParaRPr>
          </a:p>
        </p:txBody>
      </p:sp>
      <p:pic>
        <p:nvPicPr>
          <p:cNvPr id="19" name="Bilde 18"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516" y="1333451"/>
            <a:ext cx="829156" cy="738318"/>
          </a:xfrm>
          <a:prstGeom prst="rect">
            <a:avLst/>
          </a:prstGeom>
        </p:spPr>
      </p:pic>
      <p:sp>
        <p:nvSpPr>
          <p:cNvPr id="25" name="TekstSylinder 24"/>
          <p:cNvSpPr txBox="1"/>
          <p:nvPr/>
        </p:nvSpPr>
        <p:spPr>
          <a:xfrm>
            <a:off x="6043852" y="1556792"/>
            <a:ext cx="2592288" cy="369332"/>
          </a:xfrm>
          <a:prstGeom prst="rect">
            <a:avLst/>
          </a:prstGeom>
          <a:noFill/>
        </p:spPr>
        <p:txBody>
          <a:bodyPr wrap="square" rtlCol="0">
            <a:spAutoFit/>
          </a:bodyPr>
          <a:lstStyle/>
          <a:p>
            <a:r>
              <a:rPr lang="nb-NO" dirty="0" smtClean="0">
                <a:solidFill>
                  <a:schemeClr val="accent4"/>
                </a:solidFill>
              </a:rPr>
              <a:t>ØNSKET </a:t>
            </a:r>
            <a:endParaRPr lang="nb-NO" dirty="0">
              <a:solidFill>
                <a:schemeClr val="accent4"/>
              </a:solidFill>
            </a:endParaRPr>
          </a:p>
        </p:txBody>
      </p:sp>
      <p:pic>
        <p:nvPicPr>
          <p:cNvPr id="40" name="Bilde 39"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0348" y="1392602"/>
            <a:ext cx="1069827" cy="715626"/>
          </a:xfrm>
          <a:prstGeom prst="rect">
            <a:avLst/>
          </a:prstGeom>
        </p:spPr>
      </p:pic>
      <p:sp>
        <p:nvSpPr>
          <p:cNvPr id="23" name="Vinkeltegn 22"/>
          <p:cNvSpPr/>
          <p:nvPr/>
        </p:nvSpPr>
        <p:spPr>
          <a:xfrm>
            <a:off x="4644008" y="2226472"/>
            <a:ext cx="360040" cy="360040"/>
          </a:xfrm>
          <a:prstGeom prst="chevron">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1"/>
              </a:solidFill>
            </a:endParaRPr>
          </a:p>
        </p:txBody>
      </p:sp>
      <p:cxnSp>
        <p:nvCxnSpPr>
          <p:cNvPr id="4" name="Rett linje 3"/>
          <p:cNvCxnSpPr/>
          <p:nvPr/>
        </p:nvCxnSpPr>
        <p:spPr>
          <a:xfrm>
            <a:off x="4788024" y="1484784"/>
            <a:ext cx="0" cy="648072"/>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Rett linje 19"/>
          <p:cNvCxnSpPr/>
          <p:nvPr/>
        </p:nvCxnSpPr>
        <p:spPr>
          <a:xfrm flipH="1">
            <a:off x="755576" y="3501008"/>
            <a:ext cx="8064896" cy="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4" name="Rett linje 23"/>
          <p:cNvCxnSpPr/>
          <p:nvPr/>
        </p:nvCxnSpPr>
        <p:spPr>
          <a:xfrm>
            <a:off x="4788024" y="2708920"/>
            <a:ext cx="0" cy="648072"/>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7" name="Vinkeltegn 26"/>
          <p:cNvSpPr/>
          <p:nvPr/>
        </p:nvSpPr>
        <p:spPr>
          <a:xfrm>
            <a:off x="4644008" y="4458720"/>
            <a:ext cx="360040" cy="360040"/>
          </a:xfrm>
          <a:prstGeom prst="chevron">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1"/>
              </a:solidFill>
            </a:endParaRPr>
          </a:p>
        </p:txBody>
      </p:sp>
      <p:cxnSp>
        <p:nvCxnSpPr>
          <p:cNvPr id="28" name="Rett linje 27"/>
          <p:cNvCxnSpPr/>
          <p:nvPr/>
        </p:nvCxnSpPr>
        <p:spPr>
          <a:xfrm>
            <a:off x="4788024" y="3717032"/>
            <a:ext cx="0" cy="648072"/>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9" name="Rett linje 28"/>
          <p:cNvCxnSpPr/>
          <p:nvPr/>
        </p:nvCxnSpPr>
        <p:spPr>
          <a:xfrm>
            <a:off x="4788024" y="4941168"/>
            <a:ext cx="0" cy="648072"/>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0" name="TekstSylinder 29"/>
          <p:cNvSpPr txBox="1"/>
          <p:nvPr/>
        </p:nvSpPr>
        <p:spPr>
          <a:xfrm>
            <a:off x="7384015" y="1052736"/>
            <a:ext cx="1580474" cy="430887"/>
          </a:xfrm>
          <a:prstGeom prst="rect">
            <a:avLst/>
          </a:prstGeom>
          <a:noFill/>
        </p:spPr>
        <p:txBody>
          <a:bodyPr wrap="square" rtlCol="0">
            <a:spAutoFit/>
          </a:bodyPr>
          <a:lstStyle/>
          <a:p>
            <a:pPr lvl="0" algn="ctr" fontAlgn="base">
              <a:spcBef>
                <a:spcPct val="0"/>
              </a:spcBef>
              <a:spcAft>
                <a:spcPct val="0"/>
              </a:spcAft>
            </a:pPr>
            <a:r>
              <a:rPr lang="nb-NO" altLang="nb-NO" sz="1100" dirty="0" smtClean="0">
                <a:latin typeface="Calibri" charset="0"/>
                <a:ea typeface="ＭＳ Ｐゴシック" charset="-128"/>
              </a:rPr>
              <a:t>DISKRIMINERENDE FORDEL OG BEVIS</a:t>
            </a:r>
            <a:endParaRPr lang="nb-NO" altLang="nb-NO" sz="1100" dirty="0">
              <a:latin typeface="Calibri" charset="0"/>
              <a:ea typeface="ＭＳ Ｐゴシック" charset="-128"/>
            </a:endParaRPr>
          </a:p>
        </p:txBody>
      </p:sp>
      <p:sp>
        <p:nvSpPr>
          <p:cNvPr id="31" name="Likebent trekant 30"/>
          <p:cNvSpPr/>
          <p:nvPr/>
        </p:nvSpPr>
        <p:spPr>
          <a:xfrm>
            <a:off x="7607870" y="181192"/>
            <a:ext cx="1152128" cy="87154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32" name="Rett linje 31"/>
          <p:cNvCxnSpPr/>
          <p:nvPr/>
        </p:nvCxnSpPr>
        <p:spPr>
          <a:xfrm>
            <a:off x="7607870" y="908720"/>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3" name="Rett linje 32"/>
          <p:cNvCxnSpPr/>
          <p:nvPr/>
        </p:nvCxnSpPr>
        <p:spPr>
          <a:xfrm>
            <a:off x="7607870" y="764704"/>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4" name="Rett linje 33"/>
          <p:cNvCxnSpPr/>
          <p:nvPr/>
        </p:nvCxnSpPr>
        <p:spPr>
          <a:xfrm>
            <a:off x="7607870" y="620688"/>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6" name="Rett linje 25"/>
          <p:cNvCxnSpPr/>
          <p:nvPr/>
        </p:nvCxnSpPr>
        <p:spPr>
          <a:xfrm>
            <a:off x="7607870" y="620688"/>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1" name="Trapes 40"/>
          <p:cNvSpPr/>
          <p:nvPr/>
        </p:nvSpPr>
        <p:spPr>
          <a:xfrm>
            <a:off x="7659190" y="33883"/>
            <a:ext cx="1161282" cy="576065"/>
          </a:xfrm>
          <a:prstGeom prst="trapezoid">
            <a:avLst>
              <a:gd name="adj" fmla="val 66018"/>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2" name="Trapes 41"/>
          <p:cNvSpPr/>
          <p:nvPr/>
        </p:nvSpPr>
        <p:spPr>
          <a:xfrm>
            <a:off x="7524328" y="773996"/>
            <a:ext cx="1379830" cy="350746"/>
          </a:xfrm>
          <a:prstGeom prst="trapezoid">
            <a:avLst>
              <a:gd name="adj" fmla="val 66018"/>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678968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187624" y="1484784"/>
            <a:ext cx="5616624" cy="4643470"/>
          </a:xfrm>
        </p:spPr>
        <p:txBody>
          <a:bodyPr>
            <a:normAutofit/>
          </a:bodyPr>
          <a:lstStyle/>
          <a:p>
            <a:pPr marL="0" indent="0">
              <a:buNone/>
            </a:pPr>
            <a:r>
              <a:rPr lang="nb-NO" b="1" dirty="0">
                <a:solidFill>
                  <a:schemeClr val="accent4"/>
                </a:solidFill>
                <a:latin typeface="Arial"/>
                <a:ea typeface="ＭＳ Ｐゴシック" charset="-128"/>
                <a:cs typeface="Arial"/>
              </a:rPr>
              <a:t>Viktige tendenser siste året: </a:t>
            </a:r>
          </a:p>
          <a:p>
            <a:r>
              <a:rPr lang="nb-NO" i="1" dirty="0" smtClean="0">
                <a:solidFill>
                  <a:srgbClr val="0080C5"/>
                </a:solidFill>
                <a:latin typeface="Arial"/>
                <a:cs typeface="Arial"/>
              </a:rPr>
              <a:t>Flere </a:t>
            </a:r>
            <a:r>
              <a:rPr lang="nb-NO" i="1" dirty="0">
                <a:solidFill>
                  <a:srgbClr val="0080C5"/>
                </a:solidFill>
                <a:latin typeface="Arial"/>
                <a:cs typeface="Arial"/>
              </a:rPr>
              <a:t>som er i posisjon til å kunne ta mer av oppmerksomheten i SE markedet for sjømat, f.eks. islandsk laks </a:t>
            </a:r>
            <a:r>
              <a:rPr lang="nb-NO" i="1" dirty="0" err="1">
                <a:solidFill>
                  <a:srgbClr val="0080C5"/>
                </a:solidFill>
                <a:latin typeface="Arial"/>
                <a:cs typeface="Arial"/>
              </a:rPr>
              <a:t>ift</a:t>
            </a:r>
            <a:r>
              <a:rPr lang="nb-NO" i="1" dirty="0">
                <a:solidFill>
                  <a:srgbClr val="0080C5"/>
                </a:solidFill>
                <a:latin typeface="Arial"/>
                <a:cs typeface="Arial"/>
              </a:rPr>
              <a:t>. </a:t>
            </a:r>
            <a:r>
              <a:rPr lang="nb-NO" i="1" dirty="0" smtClean="0">
                <a:solidFill>
                  <a:srgbClr val="0080C5"/>
                </a:solidFill>
                <a:latin typeface="Arial"/>
                <a:cs typeface="Arial"/>
              </a:rPr>
              <a:t>kokker</a:t>
            </a:r>
            <a:endParaRPr lang="nb-NO" i="1" dirty="0">
              <a:solidFill>
                <a:srgbClr val="0080C5"/>
              </a:solidFill>
              <a:latin typeface="Arial"/>
              <a:cs typeface="Arial"/>
            </a:endParaRPr>
          </a:p>
          <a:p>
            <a:endParaRPr lang="nb-NO" dirty="0">
              <a:solidFill>
                <a:schemeClr val="tx1">
                  <a:lumMod val="75000"/>
                  <a:lumOff val="25000"/>
                </a:schemeClr>
              </a:solidFill>
              <a:latin typeface="Arial"/>
              <a:cs typeface="Arial"/>
            </a:endParaRPr>
          </a:p>
          <a:p>
            <a:pPr marL="0" indent="0">
              <a:buNone/>
            </a:pPr>
            <a:r>
              <a:rPr lang="nb-NO" b="1" dirty="0" smtClean="0">
                <a:solidFill>
                  <a:srgbClr val="595959"/>
                </a:solidFill>
                <a:latin typeface="Arial"/>
                <a:cs typeface="Arial"/>
              </a:rPr>
              <a:t>Konsekvenser:</a:t>
            </a:r>
            <a:endParaRPr lang="nb-NO" b="1" dirty="0">
              <a:solidFill>
                <a:srgbClr val="595959"/>
              </a:solidFill>
              <a:latin typeface="Arial"/>
              <a:cs typeface="Arial"/>
            </a:endParaRPr>
          </a:p>
          <a:p>
            <a:r>
              <a:rPr lang="nb-NO" dirty="0">
                <a:solidFill>
                  <a:srgbClr val="595959"/>
                </a:solidFill>
                <a:latin typeface="Arial"/>
                <a:cs typeface="Arial"/>
              </a:rPr>
              <a:t>Hvis ikke klarer å komme opp med nye ting – historier osv., kan andre gjøre det. Selv om de ikke kan utfordre volum.</a:t>
            </a:r>
          </a:p>
          <a:p>
            <a:pPr marL="0" indent="0">
              <a:buNone/>
            </a:pPr>
            <a:endParaRPr lang="nb-NO" dirty="0">
              <a:solidFill>
                <a:srgbClr val="595959"/>
              </a:solidFill>
              <a:latin typeface="Arial"/>
              <a:cs typeface="Arial"/>
            </a:endParaRPr>
          </a:p>
          <a:p>
            <a:pPr marL="0" indent="0">
              <a:buNone/>
            </a:pPr>
            <a:r>
              <a:rPr lang="nb-NO" b="1" dirty="0">
                <a:solidFill>
                  <a:schemeClr val="tx1">
                    <a:lumMod val="65000"/>
                    <a:lumOff val="35000"/>
                  </a:schemeClr>
                </a:solidFill>
                <a:latin typeface="Arial"/>
                <a:ea typeface="ＭＳ Ｐゴシック" charset="-128"/>
                <a:cs typeface="Arial"/>
              </a:rPr>
              <a:t>Hva dette betyr for norsk sjømat i planperioden:</a:t>
            </a:r>
          </a:p>
          <a:p>
            <a:r>
              <a:rPr lang="nb-NO" dirty="0" smtClean="0">
                <a:solidFill>
                  <a:srgbClr val="595959"/>
                </a:solidFill>
                <a:latin typeface="Arial"/>
                <a:cs typeface="Arial"/>
              </a:rPr>
              <a:t>Kan </a:t>
            </a:r>
            <a:r>
              <a:rPr lang="nb-NO" dirty="0">
                <a:solidFill>
                  <a:srgbClr val="595959"/>
                </a:solidFill>
                <a:latin typeface="Arial"/>
                <a:cs typeface="Arial"/>
              </a:rPr>
              <a:t>trues </a:t>
            </a:r>
            <a:r>
              <a:rPr lang="nb-NO" dirty="0" err="1">
                <a:solidFill>
                  <a:srgbClr val="595959"/>
                </a:solidFill>
                <a:latin typeface="Arial"/>
                <a:cs typeface="Arial"/>
              </a:rPr>
              <a:t>oppmerksomhetsmessig</a:t>
            </a:r>
            <a:r>
              <a:rPr lang="nb-NO" dirty="0">
                <a:solidFill>
                  <a:srgbClr val="595959"/>
                </a:solidFill>
                <a:latin typeface="Arial"/>
                <a:cs typeface="Arial"/>
              </a:rPr>
              <a:t> – omdømme og preferanse</a:t>
            </a:r>
          </a:p>
          <a:p>
            <a:endParaRPr lang="nb-NO" dirty="0">
              <a:solidFill>
                <a:srgbClr val="595959"/>
              </a:solidFill>
              <a:latin typeface="Arial"/>
              <a:cs typeface="Arial"/>
            </a:endParaRPr>
          </a:p>
        </p:txBody>
      </p:sp>
      <p:pic>
        <p:nvPicPr>
          <p:cNvPr id="30" name="Bilde 29"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4" y="1412776"/>
            <a:ext cx="532259" cy="585381"/>
          </a:xfrm>
          <a:prstGeom prst="rect">
            <a:avLst/>
          </a:prstGeom>
        </p:spPr>
      </p:pic>
      <p:pic>
        <p:nvPicPr>
          <p:cNvPr id="31" name="Bilde 30" descr="1.png"/>
          <p:cNvPicPr>
            <a:picLocks noChangeAspect="1"/>
          </p:cNvPicPr>
          <p:nvPr/>
        </p:nvPicPr>
        <p:blipFill rotWithShape="1">
          <a:blip r:embed="rId4" cstate="print">
            <a:extLst>
              <a:ext uri="{28A0092B-C50C-407E-A947-70E740481C1C}">
                <a14:useLocalDpi xmlns:a14="http://schemas.microsoft.com/office/drawing/2010/main" val="0"/>
              </a:ext>
            </a:extLst>
          </a:blip>
          <a:srcRect r="57170"/>
          <a:stretch/>
        </p:blipFill>
        <p:spPr>
          <a:xfrm>
            <a:off x="539553" y="4554480"/>
            <a:ext cx="585559" cy="606304"/>
          </a:xfrm>
          <a:prstGeom prst="rect">
            <a:avLst/>
          </a:prstGeom>
        </p:spPr>
      </p:pic>
      <p:pic>
        <p:nvPicPr>
          <p:cNvPr id="38" name="Bilde 37" descr="1.png"/>
          <p:cNvPicPr>
            <a:picLocks noChangeAspect="1"/>
          </p:cNvPicPr>
          <p:nvPr/>
        </p:nvPicPr>
        <p:blipFill rotWithShape="1">
          <a:blip r:embed="rId5" cstate="print">
            <a:extLst>
              <a:ext uri="{28A0092B-C50C-407E-A947-70E740481C1C}">
                <a14:useLocalDpi xmlns:a14="http://schemas.microsoft.com/office/drawing/2010/main" val="0"/>
              </a:ext>
            </a:extLst>
          </a:blip>
          <a:srcRect l="71597" t="-4533" b="-1"/>
          <a:stretch/>
        </p:blipFill>
        <p:spPr>
          <a:xfrm>
            <a:off x="467544" y="2974272"/>
            <a:ext cx="548286" cy="894870"/>
          </a:xfrm>
          <a:prstGeom prst="rect">
            <a:avLst/>
          </a:prstGeom>
        </p:spPr>
      </p:pic>
      <p:sp>
        <p:nvSpPr>
          <p:cNvPr id="15" name="Likebent trekant 14"/>
          <p:cNvSpPr/>
          <p:nvPr/>
        </p:nvSpPr>
        <p:spPr>
          <a:xfrm>
            <a:off x="7607870" y="181192"/>
            <a:ext cx="1152128" cy="87154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4" name="TekstSylinder 23"/>
          <p:cNvSpPr txBox="1"/>
          <p:nvPr/>
        </p:nvSpPr>
        <p:spPr>
          <a:xfrm>
            <a:off x="7440684" y="1052736"/>
            <a:ext cx="1471954" cy="430887"/>
          </a:xfrm>
          <a:prstGeom prst="rect">
            <a:avLst/>
          </a:prstGeom>
          <a:noFill/>
        </p:spPr>
        <p:txBody>
          <a:bodyPr wrap="square" rtlCol="0">
            <a:spAutoFit/>
          </a:bodyPr>
          <a:lstStyle/>
          <a:p>
            <a:pPr lvl="0" algn="ctr" fontAlgn="base">
              <a:spcBef>
                <a:spcPct val="0"/>
              </a:spcBef>
              <a:spcAft>
                <a:spcPct val="0"/>
              </a:spcAft>
            </a:pPr>
            <a:r>
              <a:rPr lang="nb-NO" altLang="nb-NO" sz="1100" dirty="0" smtClean="0">
                <a:latin typeface="Calibri" charset="0"/>
                <a:ea typeface="ＭＳ Ｐゴシック" charset="-128"/>
              </a:rPr>
              <a:t>DISKRIMINERENDE FORDEL OG BEVIS</a:t>
            </a:r>
            <a:endParaRPr lang="nb-NO" altLang="nb-NO" sz="1100" dirty="0">
              <a:latin typeface="Calibri" charset="0"/>
              <a:ea typeface="ＭＳ Ｐゴシック" charset="-128"/>
            </a:endParaRPr>
          </a:p>
        </p:txBody>
      </p:sp>
      <p:cxnSp>
        <p:nvCxnSpPr>
          <p:cNvPr id="26" name="Rett linje 25"/>
          <p:cNvCxnSpPr/>
          <p:nvPr/>
        </p:nvCxnSpPr>
        <p:spPr>
          <a:xfrm>
            <a:off x="7607870" y="764704"/>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7" name="Rett linje 26"/>
          <p:cNvCxnSpPr/>
          <p:nvPr/>
        </p:nvCxnSpPr>
        <p:spPr>
          <a:xfrm>
            <a:off x="7607870" y="620688"/>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3" name="Tittel 2"/>
          <p:cNvSpPr>
            <a:spLocks noGrp="1"/>
          </p:cNvSpPr>
          <p:nvPr>
            <p:ph type="title"/>
          </p:nvPr>
        </p:nvSpPr>
        <p:spPr/>
        <p:txBody>
          <a:bodyPr>
            <a:normAutofit fontScale="90000"/>
          </a:bodyPr>
          <a:lstStyle/>
          <a:p>
            <a:r>
              <a:rPr lang="nb-NO" dirty="0" smtClean="0"/>
              <a:t>diskriminerende Fordel </a:t>
            </a:r>
            <a:br>
              <a:rPr lang="nb-NO" dirty="0" smtClean="0"/>
            </a:br>
            <a:r>
              <a:rPr lang="nb-NO" dirty="0" smtClean="0"/>
              <a:t>og bevis</a:t>
            </a:r>
            <a:endParaRPr lang="nb-NO" dirty="0"/>
          </a:p>
        </p:txBody>
      </p:sp>
      <p:sp>
        <p:nvSpPr>
          <p:cNvPr id="17" name="Trapes 16"/>
          <p:cNvSpPr/>
          <p:nvPr/>
        </p:nvSpPr>
        <p:spPr>
          <a:xfrm>
            <a:off x="7596020" y="33883"/>
            <a:ext cx="1161282" cy="576065"/>
          </a:xfrm>
          <a:prstGeom prst="trapezoid">
            <a:avLst>
              <a:gd name="adj" fmla="val 66018"/>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18" name="Rett linje 17"/>
          <p:cNvCxnSpPr/>
          <p:nvPr/>
        </p:nvCxnSpPr>
        <p:spPr>
          <a:xfrm>
            <a:off x="7607870" y="908720"/>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9" name="Trapes 18"/>
          <p:cNvSpPr/>
          <p:nvPr/>
        </p:nvSpPr>
        <p:spPr>
          <a:xfrm>
            <a:off x="7524328" y="764704"/>
            <a:ext cx="1379830" cy="360038"/>
          </a:xfrm>
          <a:prstGeom prst="trapezoid">
            <a:avLst>
              <a:gd name="adj" fmla="val 66018"/>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80775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ktangel 17"/>
          <p:cNvSpPr/>
          <p:nvPr/>
        </p:nvSpPr>
        <p:spPr>
          <a:xfrm>
            <a:off x="179512" y="188640"/>
            <a:ext cx="8784976" cy="648072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Tittel 5"/>
          <p:cNvSpPr>
            <a:spLocks noGrp="1"/>
          </p:cNvSpPr>
          <p:nvPr>
            <p:ph type="title"/>
          </p:nvPr>
        </p:nvSpPr>
        <p:spPr>
          <a:xfrm>
            <a:off x="827584" y="404664"/>
            <a:ext cx="6768752" cy="759136"/>
          </a:xfrm>
        </p:spPr>
        <p:txBody>
          <a:bodyPr>
            <a:normAutofit/>
          </a:bodyPr>
          <a:lstStyle/>
          <a:p>
            <a:pPr lvl="0"/>
            <a:r>
              <a:rPr lang="nb-NO" dirty="0" smtClean="0"/>
              <a:t>Posisjoneringspyramiden </a:t>
            </a:r>
            <a:endParaRPr lang="nb-NO" altLang="nb-NO" dirty="0">
              <a:solidFill>
                <a:schemeClr val="accent4"/>
              </a:solidFill>
              <a:latin typeface="Calibri" charset="0"/>
              <a:ea typeface="ＭＳ Ｐゴシック" charset="-128"/>
            </a:endParaRPr>
          </a:p>
        </p:txBody>
      </p:sp>
      <p:cxnSp>
        <p:nvCxnSpPr>
          <p:cNvPr id="22" name="Straight Connector 9"/>
          <p:cNvCxnSpPr/>
          <p:nvPr/>
        </p:nvCxnSpPr>
        <p:spPr>
          <a:xfrm>
            <a:off x="539552" y="1196752"/>
            <a:ext cx="8208912"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8"/>
          <p:cNvCxnSpPr/>
          <p:nvPr/>
        </p:nvCxnSpPr>
        <p:spPr>
          <a:xfrm>
            <a:off x="539552" y="404664"/>
            <a:ext cx="8208912"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ektangel 24"/>
          <p:cNvSpPr/>
          <p:nvPr/>
        </p:nvSpPr>
        <p:spPr>
          <a:xfrm rot="5400000">
            <a:off x="7856626" y="288390"/>
            <a:ext cx="1032076" cy="97659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6" name="Trapes 25"/>
          <p:cNvSpPr/>
          <p:nvPr/>
        </p:nvSpPr>
        <p:spPr>
          <a:xfrm>
            <a:off x="7092280" y="226628"/>
            <a:ext cx="1836204" cy="1152128"/>
          </a:xfrm>
          <a:prstGeom prst="trapezoid">
            <a:avLst>
              <a:gd name="adj" fmla="val 7500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7" name="Likebent trekant 26"/>
          <p:cNvSpPr/>
          <p:nvPr/>
        </p:nvSpPr>
        <p:spPr>
          <a:xfrm>
            <a:off x="7607870" y="181192"/>
            <a:ext cx="1152128" cy="87154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8" name="TekstSylinder 27"/>
          <p:cNvSpPr txBox="1"/>
          <p:nvPr/>
        </p:nvSpPr>
        <p:spPr>
          <a:xfrm>
            <a:off x="7204503" y="1052736"/>
            <a:ext cx="1939497" cy="600164"/>
          </a:xfrm>
          <a:prstGeom prst="rect">
            <a:avLst/>
          </a:prstGeom>
          <a:noFill/>
        </p:spPr>
        <p:txBody>
          <a:bodyPr wrap="square" rtlCol="0">
            <a:spAutoFit/>
          </a:bodyPr>
          <a:lstStyle/>
          <a:p>
            <a:pPr algn="ctr"/>
            <a:r>
              <a:rPr lang="nb-NO" sz="1100" dirty="0" smtClean="0">
                <a:solidFill>
                  <a:schemeClr val="tx1">
                    <a:lumMod val="75000"/>
                    <a:lumOff val="25000"/>
                  </a:schemeClr>
                </a:solidFill>
              </a:rPr>
              <a:t>POSISJONERINGS-PYRAMIDENS FUNDAMENT</a:t>
            </a:r>
            <a:endParaRPr lang="nb-NO" sz="1100" dirty="0">
              <a:solidFill>
                <a:schemeClr val="tx1">
                  <a:lumMod val="75000"/>
                  <a:lumOff val="25000"/>
                </a:schemeClr>
              </a:solidFill>
            </a:endParaRPr>
          </a:p>
        </p:txBody>
      </p:sp>
      <p:cxnSp>
        <p:nvCxnSpPr>
          <p:cNvPr id="29" name="Rett linje 28"/>
          <p:cNvCxnSpPr/>
          <p:nvPr/>
        </p:nvCxnSpPr>
        <p:spPr>
          <a:xfrm>
            <a:off x="7607870" y="908720"/>
            <a:ext cx="1152128" cy="0"/>
          </a:xfrm>
          <a:prstGeom prst="line">
            <a:avLst/>
          </a:prstGeom>
          <a:ln w="127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Rett linje 29"/>
          <p:cNvCxnSpPr/>
          <p:nvPr/>
        </p:nvCxnSpPr>
        <p:spPr>
          <a:xfrm>
            <a:off x="7607870" y="764704"/>
            <a:ext cx="1152128" cy="0"/>
          </a:xfrm>
          <a:prstGeom prst="line">
            <a:avLst/>
          </a:prstGeom>
          <a:ln w="127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Rett linje 31"/>
          <p:cNvCxnSpPr/>
          <p:nvPr/>
        </p:nvCxnSpPr>
        <p:spPr>
          <a:xfrm>
            <a:off x="7607870" y="620688"/>
            <a:ext cx="1152128" cy="0"/>
          </a:xfrm>
          <a:prstGeom prst="line">
            <a:avLst/>
          </a:prstGeom>
          <a:ln w="127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pic>
        <p:nvPicPr>
          <p:cNvPr id="35" name="Picture 51"/>
          <p:cNvPicPr>
            <a:picLocks noChangeAspect="1" noChangeArrowheads="1"/>
          </p:cNvPicPr>
          <p:nvPr/>
        </p:nvPicPr>
        <p:blipFill rotWithShape="1">
          <a:blip r:embed="rId3" cstate="print"/>
          <a:srcRect t="7024" r="74760" b="16363"/>
          <a:stretch/>
        </p:blipFill>
        <p:spPr bwMode="auto">
          <a:xfrm>
            <a:off x="500874" y="4986635"/>
            <a:ext cx="576064" cy="344206"/>
          </a:xfrm>
          <a:prstGeom prst="rect">
            <a:avLst/>
          </a:prstGeom>
          <a:noFill/>
          <a:ln w="9525">
            <a:noFill/>
            <a:miter lim="800000"/>
            <a:headEnd/>
            <a:tailEnd/>
          </a:ln>
        </p:spPr>
      </p:pic>
      <p:pic>
        <p:nvPicPr>
          <p:cNvPr id="36" name="Picture 53"/>
          <p:cNvPicPr>
            <a:picLocks noChangeAspect="1" noChangeArrowheads="1"/>
          </p:cNvPicPr>
          <p:nvPr/>
        </p:nvPicPr>
        <p:blipFill rotWithShape="1">
          <a:blip r:embed="rId4" cstate="print"/>
          <a:srcRect t="11080" r="72883" b="7782"/>
          <a:stretch/>
        </p:blipFill>
        <p:spPr bwMode="auto">
          <a:xfrm>
            <a:off x="489221" y="4238058"/>
            <a:ext cx="581147" cy="340087"/>
          </a:xfrm>
          <a:prstGeom prst="rect">
            <a:avLst/>
          </a:prstGeom>
          <a:noFill/>
          <a:ln w="9525">
            <a:noFill/>
            <a:miter lim="800000"/>
            <a:headEnd/>
            <a:tailEnd/>
          </a:ln>
        </p:spPr>
      </p:pic>
      <p:pic>
        <p:nvPicPr>
          <p:cNvPr id="37" name="Picture 55"/>
          <p:cNvPicPr>
            <a:picLocks noChangeAspect="1" noChangeArrowheads="1"/>
          </p:cNvPicPr>
          <p:nvPr/>
        </p:nvPicPr>
        <p:blipFill rotWithShape="1">
          <a:blip r:embed="rId5" cstate="print"/>
          <a:srcRect r="74727" b="15201"/>
          <a:stretch/>
        </p:blipFill>
        <p:spPr bwMode="auto">
          <a:xfrm>
            <a:off x="496948" y="3443204"/>
            <a:ext cx="568115" cy="375240"/>
          </a:xfrm>
          <a:prstGeom prst="rect">
            <a:avLst/>
          </a:prstGeom>
          <a:noFill/>
          <a:ln w="9525">
            <a:noFill/>
            <a:miter lim="800000"/>
            <a:headEnd/>
            <a:tailEnd/>
          </a:ln>
        </p:spPr>
      </p:pic>
      <p:pic>
        <p:nvPicPr>
          <p:cNvPr id="41" name="Picture 55"/>
          <p:cNvPicPr>
            <a:picLocks noChangeAspect="1" noChangeArrowheads="1"/>
          </p:cNvPicPr>
          <p:nvPr/>
        </p:nvPicPr>
        <p:blipFill rotWithShape="1">
          <a:blip r:embed="rId5" cstate="print"/>
          <a:srcRect t="1264" r="74727" b="15201"/>
          <a:stretch/>
        </p:blipFill>
        <p:spPr bwMode="auto">
          <a:xfrm>
            <a:off x="496948" y="3818872"/>
            <a:ext cx="586020" cy="381294"/>
          </a:xfrm>
          <a:prstGeom prst="rect">
            <a:avLst/>
          </a:prstGeom>
          <a:noFill/>
          <a:ln w="9525">
            <a:noFill/>
            <a:miter lim="800000"/>
            <a:headEnd/>
            <a:tailEnd/>
          </a:ln>
        </p:spPr>
      </p:pic>
      <p:pic>
        <p:nvPicPr>
          <p:cNvPr id="42" name="Picture 53"/>
          <p:cNvPicPr>
            <a:picLocks noChangeAspect="1" noChangeArrowheads="1"/>
          </p:cNvPicPr>
          <p:nvPr/>
        </p:nvPicPr>
        <p:blipFill rotWithShape="1">
          <a:blip r:embed="rId4" cstate="print"/>
          <a:srcRect t="11080" r="72883" b="7782"/>
          <a:stretch/>
        </p:blipFill>
        <p:spPr bwMode="auto">
          <a:xfrm>
            <a:off x="489221" y="4618494"/>
            <a:ext cx="581147" cy="340087"/>
          </a:xfrm>
          <a:prstGeom prst="rect">
            <a:avLst/>
          </a:prstGeom>
          <a:noFill/>
          <a:ln w="9525">
            <a:noFill/>
            <a:miter lim="800000"/>
            <a:headEnd/>
            <a:tailEnd/>
          </a:ln>
        </p:spPr>
      </p:pic>
      <p:pic>
        <p:nvPicPr>
          <p:cNvPr id="43" name="Picture 51"/>
          <p:cNvPicPr>
            <a:picLocks noChangeAspect="1" noChangeArrowheads="1"/>
          </p:cNvPicPr>
          <p:nvPr/>
        </p:nvPicPr>
        <p:blipFill rotWithShape="1">
          <a:blip r:embed="rId3" cstate="print"/>
          <a:srcRect t="7024" r="74760" b="16363"/>
          <a:stretch/>
        </p:blipFill>
        <p:spPr bwMode="auto">
          <a:xfrm>
            <a:off x="500874" y="5359463"/>
            <a:ext cx="576064" cy="344206"/>
          </a:xfrm>
          <a:prstGeom prst="rect">
            <a:avLst/>
          </a:prstGeom>
          <a:noFill/>
          <a:ln w="9525">
            <a:noFill/>
            <a:miter lim="800000"/>
            <a:headEnd/>
            <a:tailEnd/>
          </a:ln>
        </p:spPr>
      </p:pic>
      <p:pic>
        <p:nvPicPr>
          <p:cNvPr id="44" name="Picture 51"/>
          <p:cNvPicPr>
            <a:picLocks noChangeAspect="1" noChangeArrowheads="1"/>
          </p:cNvPicPr>
          <p:nvPr/>
        </p:nvPicPr>
        <p:blipFill rotWithShape="1">
          <a:blip r:embed="rId3" cstate="print"/>
          <a:srcRect t="7024" r="74760" b="16363"/>
          <a:stretch/>
        </p:blipFill>
        <p:spPr bwMode="auto">
          <a:xfrm>
            <a:off x="500874" y="5733256"/>
            <a:ext cx="576064" cy="344206"/>
          </a:xfrm>
          <a:prstGeom prst="rect">
            <a:avLst/>
          </a:prstGeom>
          <a:noFill/>
          <a:ln w="9525">
            <a:noFill/>
            <a:miter lim="800000"/>
            <a:headEnd/>
            <a:tailEnd/>
          </a:ln>
        </p:spPr>
      </p:pic>
      <p:sp>
        <p:nvSpPr>
          <p:cNvPr id="49" name="Rectangle 28"/>
          <p:cNvSpPr/>
          <p:nvPr/>
        </p:nvSpPr>
        <p:spPr>
          <a:xfrm>
            <a:off x="1061096" y="3480559"/>
            <a:ext cx="5256584" cy="343434"/>
          </a:xfrm>
          <a:prstGeom prst="rect">
            <a:avLst/>
          </a:prstGeom>
          <a:gradFill flip="none" rotWithShape="1">
            <a:gsLst>
              <a:gs pos="15000">
                <a:schemeClr val="accent2">
                  <a:lumMod val="75000"/>
                </a:schemeClr>
              </a:gs>
              <a:gs pos="81000">
                <a:schemeClr val="accent2">
                  <a:lumMod val="20000"/>
                  <a:lumOff val="80000"/>
                </a:schemeClr>
              </a:gs>
            </a:gsLst>
            <a:lin ang="213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dirty="0" smtClean="0"/>
              <a:t>Bevis på at du leverer på denne fordelen</a:t>
            </a:r>
            <a:endParaRPr lang="nb-NO" sz="1400" dirty="0"/>
          </a:p>
        </p:txBody>
      </p:sp>
      <p:sp>
        <p:nvSpPr>
          <p:cNvPr id="50" name="Rectangle 28"/>
          <p:cNvSpPr/>
          <p:nvPr/>
        </p:nvSpPr>
        <p:spPr>
          <a:xfrm>
            <a:off x="1061096" y="3858946"/>
            <a:ext cx="5256584" cy="343434"/>
          </a:xfrm>
          <a:prstGeom prst="rect">
            <a:avLst/>
          </a:prstGeom>
          <a:gradFill flip="none" rotWithShape="1">
            <a:gsLst>
              <a:gs pos="15000">
                <a:schemeClr val="accent2">
                  <a:lumMod val="75000"/>
                </a:schemeClr>
              </a:gs>
              <a:gs pos="81000">
                <a:schemeClr val="accent2">
                  <a:lumMod val="20000"/>
                  <a:lumOff val="80000"/>
                </a:schemeClr>
              </a:gs>
            </a:gsLst>
            <a:lin ang="213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dirty="0" smtClean="0"/>
              <a:t>Diskriminerende fordel</a:t>
            </a:r>
            <a:endParaRPr lang="nb-NO" sz="1400" dirty="0"/>
          </a:p>
        </p:txBody>
      </p:sp>
      <p:sp>
        <p:nvSpPr>
          <p:cNvPr id="51" name="Rectangle 28"/>
          <p:cNvSpPr/>
          <p:nvPr/>
        </p:nvSpPr>
        <p:spPr>
          <a:xfrm>
            <a:off x="1061096" y="4236604"/>
            <a:ext cx="5256584" cy="343434"/>
          </a:xfrm>
          <a:prstGeom prst="rect">
            <a:avLst/>
          </a:prstGeom>
          <a:gradFill flip="none" rotWithShape="1">
            <a:gsLst>
              <a:gs pos="15000">
                <a:schemeClr val="accent2">
                  <a:lumMod val="75000"/>
                </a:schemeClr>
              </a:gs>
              <a:gs pos="81000">
                <a:schemeClr val="accent2">
                  <a:lumMod val="20000"/>
                  <a:lumOff val="80000"/>
                </a:schemeClr>
              </a:gs>
            </a:gsLst>
            <a:lin ang="213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dirty="0" smtClean="0"/>
              <a:t>Behov</a:t>
            </a:r>
            <a:endParaRPr lang="nb-NO" sz="1400" dirty="0"/>
          </a:p>
        </p:txBody>
      </p:sp>
      <p:sp>
        <p:nvSpPr>
          <p:cNvPr id="52" name="Rectangle 28"/>
          <p:cNvSpPr/>
          <p:nvPr/>
        </p:nvSpPr>
        <p:spPr>
          <a:xfrm>
            <a:off x="1061096" y="4618183"/>
            <a:ext cx="5256584" cy="343434"/>
          </a:xfrm>
          <a:prstGeom prst="rect">
            <a:avLst/>
          </a:prstGeom>
          <a:gradFill flip="none" rotWithShape="1">
            <a:gsLst>
              <a:gs pos="15000">
                <a:schemeClr val="accent2">
                  <a:lumMod val="75000"/>
                </a:schemeClr>
              </a:gs>
              <a:gs pos="81000">
                <a:schemeClr val="accent2">
                  <a:lumMod val="20000"/>
                  <a:lumOff val="80000"/>
                </a:schemeClr>
              </a:gs>
            </a:gsLst>
            <a:lin ang="213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dirty="0" smtClean="0"/>
              <a:t>Innsikt</a:t>
            </a:r>
            <a:endParaRPr lang="nb-NO" sz="1400" dirty="0"/>
          </a:p>
        </p:txBody>
      </p:sp>
      <p:sp>
        <p:nvSpPr>
          <p:cNvPr id="53" name="Rectangle 28"/>
          <p:cNvSpPr/>
          <p:nvPr/>
        </p:nvSpPr>
        <p:spPr>
          <a:xfrm>
            <a:off x="1061096" y="4985670"/>
            <a:ext cx="5256584" cy="343434"/>
          </a:xfrm>
          <a:prstGeom prst="rect">
            <a:avLst/>
          </a:prstGeom>
          <a:gradFill flip="none" rotWithShape="1">
            <a:gsLst>
              <a:gs pos="15000">
                <a:schemeClr val="accent2">
                  <a:lumMod val="75000"/>
                </a:schemeClr>
              </a:gs>
              <a:gs pos="81000">
                <a:schemeClr val="accent2">
                  <a:lumMod val="20000"/>
                  <a:lumOff val="80000"/>
                </a:schemeClr>
              </a:gs>
            </a:gsLst>
            <a:lin ang="213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dirty="0" smtClean="0"/>
              <a:t>Kjøps- og brukssituasjon</a:t>
            </a:r>
            <a:endParaRPr lang="nb-NO" sz="1400" dirty="0"/>
          </a:p>
        </p:txBody>
      </p:sp>
      <p:sp>
        <p:nvSpPr>
          <p:cNvPr id="54" name="Rectangle 28"/>
          <p:cNvSpPr/>
          <p:nvPr/>
        </p:nvSpPr>
        <p:spPr>
          <a:xfrm>
            <a:off x="1061096" y="5358841"/>
            <a:ext cx="5256584" cy="343434"/>
          </a:xfrm>
          <a:prstGeom prst="rect">
            <a:avLst/>
          </a:prstGeom>
          <a:gradFill flip="none" rotWithShape="1">
            <a:gsLst>
              <a:gs pos="15000">
                <a:schemeClr val="accent2">
                  <a:lumMod val="75000"/>
                </a:schemeClr>
              </a:gs>
              <a:gs pos="81000">
                <a:schemeClr val="accent2">
                  <a:lumMod val="20000"/>
                  <a:lumOff val="80000"/>
                </a:schemeClr>
              </a:gs>
            </a:gsLst>
            <a:lin ang="213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dirty="0" smtClean="0"/>
              <a:t>Målgruppe</a:t>
            </a:r>
            <a:endParaRPr lang="nb-NO" sz="1400" dirty="0"/>
          </a:p>
        </p:txBody>
      </p:sp>
      <p:sp>
        <p:nvSpPr>
          <p:cNvPr id="55" name="Rectangle 28"/>
          <p:cNvSpPr/>
          <p:nvPr/>
        </p:nvSpPr>
        <p:spPr>
          <a:xfrm>
            <a:off x="1061096" y="5733256"/>
            <a:ext cx="5256584" cy="343434"/>
          </a:xfrm>
          <a:prstGeom prst="rect">
            <a:avLst/>
          </a:prstGeom>
          <a:gradFill flip="none" rotWithShape="1">
            <a:gsLst>
              <a:gs pos="15000">
                <a:schemeClr val="accent2">
                  <a:lumMod val="75000"/>
                </a:schemeClr>
              </a:gs>
              <a:gs pos="81000">
                <a:schemeClr val="accent2">
                  <a:lumMod val="20000"/>
                  <a:lumOff val="80000"/>
                </a:schemeClr>
              </a:gs>
            </a:gsLst>
            <a:lin ang="213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dirty="0" smtClean="0"/>
              <a:t>Merkets omgivelser</a:t>
            </a:r>
            <a:endParaRPr lang="nb-NO" sz="1400" dirty="0"/>
          </a:p>
        </p:txBody>
      </p:sp>
      <p:sp>
        <p:nvSpPr>
          <p:cNvPr id="57" name="Isosceles Triangle 4"/>
          <p:cNvSpPr/>
          <p:nvPr/>
        </p:nvSpPr>
        <p:spPr>
          <a:xfrm>
            <a:off x="3149328" y="1844824"/>
            <a:ext cx="5519100" cy="4226793"/>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58" name="Straight Connector 48"/>
          <p:cNvCxnSpPr/>
          <p:nvPr/>
        </p:nvCxnSpPr>
        <p:spPr>
          <a:xfrm>
            <a:off x="1056432" y="3455648"/>
            <a:ext cx="66294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9" name="Rett linje 58"/>
          <p:cNvCxnSpPr/>
          <p:nvPr/>
        </p:nvCxnSpPr>
        <p:spPr>
          <a:xfrm>
            <a:off x="490353" y="3463020"/>
            <a:ext cx="7195479" cy="0"/>
          </a:xfrm>
          <a:prstGeom prst="line">
            <a:avLst/>
          </a:prstGeom>
          <a:ln w="57150">
            <a:solidFill>
              <a:srgbClr val="FF6600"/>
            </a:solidFill>
            <a:prstDash val="sysDash"/>
          </a:ln>
        </p:spPr>
        <p:style>
          <a:lnRef idx="1">
            <a:schemeClr val="accent1"/>
          </a:lnRef>
          <a:fillRef idx="0">
            <a:schemeClr val="accent1"/>
          </a:fillRef>
          <a:effectRef idx="0">
            <a:schemeClr val="accent1"/>
          </a:effectRef>
          <a:fontRef idx="minor">
            <a:schemeClr val="tx1"/>
          </a:fontRef>
        </p:style>
      </p:cxnSp>
      <p:grpSp>
        <p:nvGrpSpPr>
          <p:cNvPr id="60" name="Gruppe 59"/>
          <p:cNvGrpSpPr/>
          <p:nvPr/>
        </p:nvGrpSpPr>
        <p:grpSpPr>
          <a:xfrm>
            <a:off x="179512" y="2331676"/>
            <a:ext cx="8802464" cy="3386894"/>
            <a:chOff x="853934" y="2331676"/>
            <a:chExt cx="8110554" cy="3386894"/>
          </a:xfrm>
        </p:grpSpPr>
        <p:cxnSp>
          <p:nvCxnSpPr>
            <p:cNvPr id="61" name="Straight Connector 48"/>
            <p:cNvCxnSpPr/>
            <p:nvPr/>
          </p:nvCxnSpPr>
          <p:spPr>
            <a:xfrm>
              <a:off x="853934" y="2331676"/>
              <a:ext cx="6480112" cy="0"/>
            </a:xfrm>
            <a:prstGeom prst="line">
              <a:avLst/>
            </a:prstGeom>
            <a:ln w="38100" cmpd="sng">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36"/>
            <p:cNvCxnSpPr/>
            <p:nvPr/>
          </p:nvCxnSpPr>
          <p:spPr>
            <a:xfrm>
              <a:off x="3563888" y="5718570"/>
              <a:ext cx="5400600" cy="0"/>
            </a:xfrm>
            <a:prstGeom prst="line">
              <a:avLst/>
            </a:prstGeom>
            <a:ln w="38100" cmpd="sng">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48"/>
            <p:cNvCxnSpPr/>
            <p:nvPr/>
          </p:nvCxnSpPr>
          <p:spPr>
            <a:xfrm>
              <a:off x="853934" y="2708920"/>
              <a:ext cx="6480112" cy="0"/>
            </a:xfrm>
            <a:prstGeom prst="line">
              <a:avLst/>
            </a:prstGeom>
            <a:ln w="38100" cmpd="sng">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48"/>
            <p:cNvCxnSpPr/>
            <p:nvPr/>
          </p:nvCxnSpPr>
          <p:spPr>
            <a:xfrm>
              <a:off x="1038944" y="3091640"/>
              <a:ext cx="6629400" cy="0"/>
            </a:xfrm>
            <a:prstGeom prst="line">
              <a:avLst/>
            </a:prstGeom>
            <a:ln w="38100" cmpd="sng">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48"/>
            <p:cNvCxnSpPr/>
            <p:nvPr/>
          </p:nvCxnSpPr>
          <p:spPr>
            <a:xfrm>
              <a:off x="1038944" y="3838368"/>
              <a:ext cx="7277472" cy="0"/>
            </a:xfrm>
            <a:prstGeom prst="line">
              <a:avLst/>
            </a:prstGeom>
            <a:ln w="38100" cmpd="sng">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48"/>
            <p:cNvCxnSpPr/>
            <p:nvPr/>
          </p:nvCxnSpPr>
          <p:spPr>
            <a:xfrm>
              <a:off x="1038944" y="4221088"/>
              <a:ext cx="7277472" cy="0"/>
            </a:xfrm>
            <a:prstGeom prst="line">
              <a:avLst/>
            </a:prstGeom>
            <a:ln w="38100" cmpd="sng">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48"/>
            <p:cNvCxnSpPr/>
            <p:nvPr/>
          </p:nvCxnSpPr>
          <p:spPr>
            <a:xfrm>
              <a:off x="1038944" y="4603808"/>
              <a:ext cx="7277472" cy="0"/>
            </a:xfrm>
            <a:prstGeom prst="line">
              <a:avLst/>
            </a:prstGeom>
            <a:ln w="38100" cmpd="sng">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48"/>
            <p:cNvCxnSpPr/>
            <p:nvPr/>
          </p:nvCxnSpPr>
          <p:spPr>
            <a:xfrm>
              <a:off x="1038944" y="4975188"/>
              <a:ext cx="7637512" cy="0"/>
            </a:xfrm>
            <a:prstGeom prst="line">
              <a:avLst/>
            </a:prstGeom>
            <a:ln w="38100" cmpd="sng">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48"/>
            <p:cNvCxnSpPr/>
            <p:nvPr/>
          </p:nvCxnSpPr>
          <p:spPr>
            <a:xfrm>
              <a:off x="1038944" y="5335228"/>
              <a:ext cx="7637512" cy="0"/>
            </a:xfrm>
            <a:prstGeom prst="line">
              <a:avLst/>
            </a:prstGeom>
            <a:ln w="38100" cmpd="sng">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 name="TekstSylinder 1"/>
          <p:cNvSpPr txBox="1"/>
          <p:nvPr/>
        </p:nvSpPr>
        <p:spPr>
          <a:xfrm>
            <a:off x="755576" y="1484784"/>
            <a:ext cx="3528392" cy="1200329"/>
          </a:xfrm>
          <a:prstGeom prst="rect">
            <a:avLst/>
          </a:prstGeom>
          <a:noFill/>
        </p:spPr>
        <p:txBody>
          <a:bodyPr wrap="square" rtlCol="0">
            <a:spAutoFit/>
          </a:bodyPr>
          <a:lstStyle/>
          <a:p>
            <a:r>
              <a:rPr lang="nb-NO" i="1" dirty="0" smtClean="0"/>
              <a:t>Pyramiden viser dimensjonene som i størst grad påvirker posisjon, bygges opp fra et fundament i «bunnen»</a:t>
            </a:r>
          </a:p>
        </p:txBody>
      </p:sp>
      <p:sp>
        <p:nvSpPr>
          <p:cNvPr id="46" name="TekstSylinder 45"/>
          <p:cNvSpPr txBox="1"/>
          <p:nvPr/>
        </p:nvSpPr>
        <p:spPr>
          <a:xfrm>
            <a:off x="474268" y="6134390"/>
            <a:ext cx="5249860" cy="646331"/>
          </a:xfrm>
          <a:prstGeom prst="rect">
            <a:avLst/>
          </a:prstGeom>
          <a:solidFill>
            <a:schemeClr val="accent1"/>
          </a:solidFill>
        </p:spPr>
        <p:txBody>
          <a:bodyPr wrap="square" rtlCol="0">
            <a:spAutoFit/>
          </a:bodyPr>
          <a:lstStyle/>
          <a:p>
            <a:r>
              <a:rPr lang="nb-NO" i="1" dirty="0" smtClean="0">
                <a:solidFill>
                  <a:schemeClr val="bg1"/>
                </a:solidFill>
              </a:rPr>
              <a:t>Struktur: Denne siden viser oppbygging og innhold på posisjoneringssidene</a:t>
            </a:r>
            <a:endParaRPr lang="nb-NO" i="1" dirty="0">
              <a:solidFill>
                <a:schemeClr val="bg1"/>
              </a:solidFill>
            </a:endParaRPr>
          </a:p>
        </p:txBody>
      </p:sp>
      <p:sp>
        <p:nvSpPr>
          <p:cNvPr id="3" name="Avrundet rektangel 2"/>
          <p:cNvSpPr/>
          <p:nvPr/>
        </p:nvSpPr>
        <p:spPr>
          <a:xfrm>
            <a:off x="4524837" y="1707823"/>
            <a:ext cx="1993635" cy="3225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smtClean="0"/>
              <a:t>NB: Vi har ikke adressert innsikt – denne henger sammen med behov men krever mer «formulering», det øvrige i fundamentet er mer direkte faktabasert</a:t>
            </a:r>
            <a:endParaRPr lang="nb-NO" sz="1600" dirty="0"/>
          </a:p>
        </p:txBody>
      </p:sp>
    </p:spTree>
    <p:extLst>
      <p:ext uri="{BB962C8B-B14F-4D97-AF65-F5344CB8AC3E}">
        <p14:creationId xmlns:p14="http://schemas.microsoft.com/office/powerpoint/2010/main" val="621574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79512" y="188640"/>
            <a:ext cx="8784976" cy="648072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Tittel 5"/>
          <p:cNvSpPr>
            <a:spLocks noGrp="1"/>
          </p:cNvSpPr>
          <p:nvPr>
            <p:ph type="title"/>
          </p:nvPr>
        </p:nvSpPr>
        <p:spPr/>
        <p:txBody>
          <a:bodyPr/>
          <a:lstStyle/>
          <a:p>
            <a:pPr lvl="0"/>
            <a:r>
              <a:rPr lang="nb-NO" altLang="nb-NO" dirty="0" smtClean="0"/>
              <a:t>Posisjonering</a:t>
            </a:r>
            <a:endParaRPr lang="nb-NO" altLang="nb-NO" dirty="0"/>
          </a:p>
        </p:txBody>
      </p:sp>
      <p:sp>
        <p:nvSpPr>
          <p:cNvPr id="8" name="Plassholder for innhold 7"/>
          <p:cNvSpPr>
            <a:spLocks noGrp="1"/>
          </p:cNvSpPr>
          <p:nvPr>
            <p:ph type="body" sz="quarter" idx="14"/>
          </p:nvPr>
        </p:nvSpPr>
        <p:spPr/>
        <p:txBody>
          <a:bodyPr/>
          <a:lstStyle/>
          <a:p>
            <a:r>
              <a:rPr lang="nb-NO" sz="1800" dirty="0" smtClean="0"/>
              <a:t>Beskrivelse av dagnes posisjon per område i posisjoneringspyramiden </a:t>
            </a:r>
            <a:endParaRPr lang="nb-NO" sz="1800" dirty="0"/>
          </a:p>
        </p:txBody>
      </p:sp>
      <p:sp>
        <p:nvSpPr>
          <p:cNvPr id="9" name="Plassholder for innhold 8"/>
          <p:cNvSpPr>
            <a:spLocks noGrp="1"/>
          </p:cNvSpPr>
          <p:nvPr>
            <p:ph type="body" sz="quarter" idx="15"/>
          </p:nvPr>
        </p:nvSpPr>
        <p:spPr/>
        <p:txBody>
          <a:bodyPr>
            <a:normAutofit/>
          </a:bodyPr>
          <a:lstStyle/>
          <a:p>
            <a:pPr lvl="0"/>
            <a:r>
              <a:rPr lang="nb-NO" altLang="nb-NO" sz="1800" dirty="0" smtClean="0"/>
              <a:t>Beskrivelse av ønsket posisjon – </a:t>
            </a:r>
            <a:r>
              <a:rPr lang="nb-NO" altLang="nb-NO" sz="1800" dirty="0" err="1" smtClean="0"/>
              <a:t>målbilde</a:t>
            </a:r>
            <a:r>
              <a:rPr lang="nb-NO" altLang="nb-NO" sz="1800" dirty="0" smtClean="0"/>
              <a:t> for hvor vi skal per område i posisjoneringspyramiden</a:t>
            </a:r>
          </a:p>
        </p:txBody>
      </p:sp>
      <p:cxnSp>
        <p:nvCxnSpPr>
          <p:cNvPr id="14" name="Straight Connector 9"/>
          <p:cNvCxnSpPr/>
          <p:nvPr/>
        </p:nvCxnSpPr>
        <p:spPr>
          <a:xfrm>
            <a:off x="539552" y="1196752"/>
            <a:ext cx="8208912"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8"/>
          <p:cNvCxnSpPr/>
          <p:nvPr/>
        </p:nvCxnSpPr>
        <p:spPr>
          <a:xfrm>
            <a:off x="539552" y="404664"/>
            <a:ext cx="8208912"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9"/>
          <p:cNvCxnSpPr/>
          <p:nvPr/>
        </p:nvCxnSpPr>
        <p:spPr>
          <a:xfrm>
            <a:off x="539552" y="1196752"/>
            <a:ext cx="8208912"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8"/>
          <p:cNvCxnSpPr/>
          <p:nvPr/>
        </p:nvCxnSpPr>
        <p:spPr>
          <a:xfrm>
            <a:off x="539552" y="404664"/>
            <a:ext cx="8208912"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kstSylinder 18"/>
          <p:cNvSpPr txBox="1"/>
          <p:nvPr/>
        </p:nvSpPr>
        <p:spPr>
          <a:xfrm>
            <a:off x="1403648" y="1556792"/>
            <a:ext cx="2880320" cy="369332"/>
          </a:xfrm>
          <a:prstGeom prst="rect">
            <a:avLst/>
          </a:prstGeom>
          <a:noFill/>
        </p:spPr>
        <p:txBody>
          <a:bodyPr wrap="square" rtlCol="0">
            <a:spAutoFit/>
          </a:bodyPr>
          <a:lstStyle/>
          <a:p>
            <a:r>
              <a:rPr lang="nb-NO" dirty="0" smtClean="0">
                <a:solidFill>
                  <a:schemeClr val="tx1">
                    <a:lumMod val="75000"/>
                    <a:lumOff val="25000"/>
                  </a:schemeClr>
                </a:solidFill>
              </a:rPr>
              <a:t>I DAG</a:t>
            </a:r>
            <a:endParaRPr lang="nb-NO" dirty="0">
              <a:solidFill>
                <a:schemeClr val="tx1">
                  <a:lumMod val="75000"/>
                  <a:lumOff val="25000"/>
                </a:schemeClr>
              </a:solidFill>
            </a:endParaRPr>
          </a:p>
        </p:txBody>
      </p:sp>
      <p:pic>
        <p:nvPicPr>
          <p:cNvPr id="20" name="Bilde 19"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333451"/>
            <a:ext cx="829156" cy="738318"/>
          </a:xfrm>
          <a:prstGeom prst="rect">
            <a:avLst/>
          </a:prstGeom>
        </p:spPr>
      </p:pic>
      <p:sp>
        <p:nvSpPr>
          <p:cNvPr id="21" name="TekstSylinder 20"/>
          <p:cNvSpPr txBox="1"/>
          <p:nvPr/>
        </p:nvSpPr>
        <p:spPr>
          <a:xfrm>
            <a:off x="6043852" y="1556792"/>
            <a:ext cx="2592288" cy="369332"/>
          </a:xfrm>
          <a:prstGeom prst="rect">
            <a:avLst/>
          </a:prstGeom>
          <a:noFill/>
        </p:spPr>
        <p:txBody>
          <a:bodyPr wrap="square" rtlCol="0">
            <a:spAutoFit/>
          </a:bodyPr>
          <a:lstStyle/>
          <a:p>
            <a:r>
              <a:rPr lang="nb-NO" dirty="0" smtClean="0">
                <a:solidFill>
                  <a:schemeClr val="accent4"/>
                </a:solidFill>
              </a:rPr>
              <a:t>ØNSKET </a:t>
            </a:r>
            <a:endParaRPr lang="nb-NO" dirty="0">
              <a:solidFill>
                <a:schemeClr val="accent4"/>
              </a:solidFill>
            </a:endParaRPr>
          </a:p>
        </p:txBody>
      </p:sp>
      <p:pic>
        <p:nvPicPr>
          <p:cNvPr id="22" name="Bilde 21"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0348" y="1392602"/>
            <a:ext cx="1069827" cy="715626"/>
          </a:xfrm>
          <a:prstGeom prst="rect">
            <a:avLst/>
          </a:prstGeom>
        </p:spPr>
      </p:pic>
      <p:sp>
        <p:nvSpPr>
          <p:cNvPr id="23" name="Vinkeltegn 22"/>
          <p:cNvSpPr/>
          <p:nvPr/>
        </p:nvSpPr>
        <p:spPr>
          <a:xfrm>
            <a:off x="4532000" y="3696872"/>
            <a:ext cx="360040" cy="360040"/>
          </a:xfrm>
          <a:prstGeom prst="chevron">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1"/>
              </a:solidFill>
            </a:endParaRPr>
          </a:p>
        </p:txBody>
      </p:sp>
      <p:cxnSp>
        <p:nvCxnSpPr>
          <p:cNvPr id="24" name="Rett linje 23"/>
          <p:cNvCxnSpPr/>
          <p:nvPr/>
        </p:nvCxnSpPr>
        <p:spPr>
          <a:xfrm>
            <a:off x="4676016" y="1484784"/>
            <a:ext cx="0" cy="2088232"/>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5" name="Rett linje 24"/>
          <p:cNvCxnSpPr/>
          <p:nvPr/>
        </p:nvCxnSpPr>
        <p:spPr>
          <a:xfrm>
            <a:off x="4676016" y="4221088"/>
            <a:ext cx="0" cy="2088232"/>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6" name="Rektangel 25"/>
          <p:cNvSpPr/>
          <p:nvPr/>
        </p:nvSpPr>
        <p:spPr>
          <a:xfrm rot="5400000">
            <a:off x="7856626" y="288390"/>
            <a:ext cx="1032076" cy="97659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7" name="Trapes 26"/>
          <p:cNvSpPr/>
          <p:nvPr/>
        </p:nvSpPr>
        <p:spPr>
          <a:xfrm>
            <a:off x="7092280" y="226628"/>
            <a:ext cx="1836204" cy="1152128"/>
          </a:xfrm>
          <a:prstGeom prst="trapezoid">
            <a:avLst>
              <a:gd name="adj" fmla="val 7500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5" name="Likebent trekant 34"/>
          <p:cNvSpPr/>
          <p:nvPr/>
        </p:nvSpPr>
        <p:spPr>
          <a:xfrm>
            <a:off x="7607870" y="181192"/>
            <a:ext cx="1152128" cy="87154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6" name="TekstSylinder 35"/>
          <p:cNvSpPr txBox="1"/>
          <p:nvPr/>
        </p:nvSpPr>
        <p:spPr>
          <a:xfrm>
            <a:off x="7204503" y="1052736"/>
            <a:ext cx="1939497" cy="600164"/>
          </a:xfrm>
          <a:prstGeom prst="rect">
            <a:avLst/>
          </a:prstGeom>
          <a:noFill/>
        </p:spPr>
        <p:txBody>
          <a:bodyPr wrap="square" rtlCol="0">
            <a:spAutoFit/>
          </a:bodyPr>
          <a:lstStyle/>
          <a:p>
            <a:pPr algn="ctr"/>
            <a:r>
              <a:rPr lang="nb-NO" sz="1100" dirty="0" smtClean="0">
                <a:solidFill>
                  <a:schemeClr val="tx1">
                    <a:lumMod val="75000"/>
                    <a:lumOff val="25000"/>
                  </a:schemeClr>
                </a:solidFill>
              </a:rPr>
              <a:t>POSISJONERINGS-PYRAMIDENS FUNDAMENT</a:t>
            </a:r>
            <a:endParaRPr lang="nb-NO" sz="1100" dirty="0">
              <a:solidFill>
                <a:schemeClr val="tx1">
                  <a:lumMod val="75000"/>
                  <a:lumOff val="25000"/>
                </a:schemeClr>
              </a:solidFill>
            </a:endParaRPr>
          </a:p>
        </p:txBody>
      </p:sp>
      <p:cxnSp>
        <p:nvCxnSpPr>
          <p:cNvPr id="37" name="Rett linje 36"/>
          <p:cNvCxnSpPr/>
          <p:nvPr/>
        </p:nvCxnSpPr>
        <p:spPr>
          <a:xfrm>
            <a:off x="7607870" y="908720"/>
            <a:ext cx="1152128" cy="0"/>
          </a:xfrm>
          <a:prstGeom prst="line">
            <a:avLst/>
          </a:prstGeom>
          <a:ln w="127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Rett linje 37"/>
          <p:cNvCxnSpPr/>
          <p:nvPr/>
        </p:nvCxnSpPr>
        <p:spPr>
          <a:xfrm>
            <a:off x="7607870" y="764704"/>
            <a:ext cx="1152128" cy="0"/>
          </a:xfrm>
          <a:prstGeom prst="line">
            <a:avLst/>
          </a:prstGeom>
          <a:ln w="127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Rett linje 38"/>
          <p:cNvCxnSpPr/>
          <p:nvPr/>
        </p:nvCxnSpPr>
        <p:spPr>
          <a:xfrm>
            <a:off x="7607870" y="620688"/>
            <a:ext cx="1152128" cy="0"/>
          </a:xfrm>
          <a:prstGeom prst="line">
            <a:avLst/>
          </a:prstGeom>
          <a:ln w="127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28" name="TekstSylinder 27"/>
          <p:cNvSpPr txBox="1"/>
          <p:nvPr/>
        </p:nvSpPr>
        <p:spPr>
          <a:xfrm>
            <a:off x="474268" y="6134390"/>
            <a:ext cx="5249860" cy="646331"/>
          </a:xfrm>
          <a:prstGeom prst="rect">
            <a:avLst/>
          </a:prstGeom>
          <a:solidFill>
            <a:schemeClr val="accent1"/>
          </a:solidFill>
        </p:spPr>
        <p:txBody>
          <a:bodyPr wrap="square" rtlCol="0">
            <a:spAutoFit/>
          </a:bodyPr>
          <a:lstStyle/>
          <a:p>
            <a:r>
              <a:rPr lang="nb-NO" i="1" dirty="0" smtClean="0">
                <a:solidFill>
                  <a:schemeClr val="bg1"/>
                </a:solidFill>
              </a:rPr>
              <a:t>Struktur: Denne siden viser oppbygging og innhold på posisjoneringssidene</a:t>
            </a:r>
            <a:endParaRPr lang="nb-NO" i="1" dirty="0">
              <a:solidFill>
                <a:schemeClr val="bg1"/>
              </a:solidFill>
            </a:endParaRPr>
          </a:p>
        </p:txBody>
      </p:sp>
    </p:spTree>
    <p:extLst>
      <p:ext uri="{BB962C8B-B14F-4D97-AF65-F5344CB8AC3E}">
        <p14:creationId xmlns:p14="http://schemas.microsoft.com/office/powerpoint/2010/main" val="42280508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19"/>
          <p:cNvSpPr/>
          <p:nvPr/>
        </p:nvSpPr>
        <p:spPr>
          <a:xfrm>
            <a:off x="179512" y="188640"/>
            <a:ext cx="8784976" cy="648072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Tittel 5"/>
          <p:cNvSpPr>
            <a:spLocks noGrp="1"/>
          </p:cNvSpPr>
          <p:nvPr>
            <p:ph type="title"/>
          </p:nvPr>
        </p:nvSpPr>
        <p:spPr>
          <a:xfrm>
            <a:off x="827584" y="404664"/>
            <a:ext cx="6840760" cy="759136"/>
          </a:xfrm>
        </p:spPr>
        <p:txBody>
          <a:bodyPr>
            <a:normAutofit/>
          </a:bodyPr>
          <a:lstStyle/>
          <a:p>
            <a:pPr lvl="0"/>
            <a:r>
              <a:rPr lang="nb-NO" dirty="0" smtClean="0"/>
              <a:t>ENDRINGER I PLANPERIODEN</a:t>
            </a:r>
            <a:endParaRPr lang="nb-NO" altLang="nb-NO" dirty="0">
              <a:solidFill>
                <a:schemeClr val="accent4"/>
              </a:solidFill>
              <a:latin typeface="Calibri" charset="0"/>
              <a:ea typeface="ＭＳ Ｐゴシック" charset="-128"/>
            </a:endParaRPr>
          </a:p>
        </p:txBody>
      </p:sp>
      <p:sp>
        <p:nvSpPr>
          <p:cNvPr id="2" name="Plassholder for innhold 1"/>
          <p:cNvSpPr>
            <a:spLocks noGrp="1"/>
          </p:cNvSpPr>
          <p:nvPr>
            <p:ph idx="1"/>
          </p:nvPr>
        </p:nvSpPr>
        <p:spPr>
          <a:xfrm>
            <a:off x="1187624" y="1484784"/>
            <a:ext cx="7560840" cy="4643470"/>
          </a:xfrm>
        </p:spPr>
        <p:txBody>
          <a:bodyPr>
            <a:normAutofit/>
          </a:bodyPr>
          <a:lstStyle/>
          <a:p>
            <a:pPr marL="0" indent="0">
              <a:buNone/>
            </a:pPr>
            <a:r>
              <a:rPr lang="nb-NO" b="1" dirty="0" smtClean="0">
                <a:solidFill>
                  <a:schemeClr val="accent4"/>
                </a:solidFill>
                <a:latin typeface="Arial"/>
                <a:ea typeface="ＭＳ Ｐゴシック" charset="-128"/>
                <a:cs typeface="Arial"/>
              </a:rPr>
              <a:t>Viktige tendenser siste året: </a:t>
            </a:r>
            <a:endParaRPr lang="nb-NO" b="1" dirty="0">
              <a:solidFill>
                <a:schemeClr val="accent4"/>
              </a:solidFill>
              <a:latin typeface="Arial"/>
              <a:ea typeface="ＭＳ Ｐゴシック" charset="-128"/>
              <a:cs typeface="Arial"/>
            </a:endParaRPr>
          </a:p>
          <a:p>
            <a:pPr marL="0" indent="0">
              <a:buNone/>
            </a:pPr>
            <a:r>
              <a:rPr lang="nb-NO" sz="2000" i="1" dirty="0" smtClean="0">
                <a:solidFill>
                  <a:schemeClr val="accent4"/>
                </a:solidFill>
                <a:latin typeface="Arial"/>
                <a:ea typeface="ＭＳ Ｐゴシック" charset="-128"/>
                <a:cs typeface="Arial"/>
              </a:rPr>
              <a:t>Beskriver innsikt/tendenser som har vært viktige og i fokus siste året og som vil påvirke næringa – per område i </a:t>
            </a:r>
            <a:r>
              <a:rPr lang="nb-NO" sz="2000" i="1" dirty="0" err="1" smtClean="0">
                <a:solidFill>
                  <a:schemeClr val="accent4"/>
                </a:solidFill>
                <a:latin typeface="Arial"/>
                <a:ea typeface="ＭＳ Ｐゴシック" charset="-128"/>
                <a:cs typeface="Arial"/>
              </a:rPr>
              <a:t>poisjonerings</a:t>
            </a:r>
            <a:r>
              <a:rPr lang="nb-NO" sz="2000" i="1" dirty="0" smtClean="0">
                <a:solidFill>
                  <a:schemeClr val="accent4"/>
                </a:solidFill>
                <a:latin typeface="Arial"/>
                <a:ea typeface="ＭＳ Ｐゴシック" charset="-128"/>
                <a:cs typeface="Arial"/>
              </a:rPr>
              <a:t>- pyramiden</a:t>
            </a:r>
          </a:p>
          <a:p>
            <a:pPr marL="0" indent="0">
              <a:buNone/>
            </a:pPr>
            <a:endParaRPr lang="nb-NO" dirty="0">
              <a:solidFill>
                <a:srgbClr val="404040"/>
              </a:solidFill>
              <a:latin typeface="Arial"/>
              <a:ea typeface="ＭＳ Ｐゴシック" charset="-128"/>
              <a:cs typeface="Arial"/>
            </a:endParaRPr>
          </a:p>
          <a:p>
            <a:pPr marL="0" indent="0">
              <a:buNone/>
            </a:pPr>
            <a:r>
              <a:rPr lang="nb-NO" b="1" dirty="0">
                <a:solidFill>
                  <a:schemeClr val="tx1">
                    <a:lumMod val="65000"/>
                    <a:lumOff val="35000"/>
                  </a:schemeClr>
                </a:solidFill>
                <a:latin typeface="Arial"/>
                <a:ea typeface="ＭＳ Ｐゴシック" charset="-128"/>
                <a:cs typeface="Arial"/>
              </a:rPr>
              <a:t>Konsekvenser:</a:t>
            </a:r>
          </a:p>
          <a:p>
            <a:pPr marL="0" indent="0">
              <a:buNone/>
            </a:pPr>
            <a:r>
              <a:rPr lang="nb-NO" dirty="0" smtClean="0">
                <a:solidFill>
                  <a:schemeClr val="tx1">
                    <a:lumMod val="65000"/>
                    <a:lumOff val="35000"/>
                  </a:schemeClr>
                </a:solidFill>
                <a:latin typeface="Arial"/>
                <a:ea typeface="ＭＳ Ｐゴシック" charset="-128"/>
                <a:cs typeface="Arial"/>
              </a:rPr>
              <a:t>Basert på ”fokus siste året” beskriv hvilke konsekvenser og hvordan dette vil påvirke næringa.</a:t>
            </a:r>
          </a:p>
          <a:p>
            <a:pPr marL="0" indent="0">
              <a:buNone/>
            </a:pPr>
            <a:endParaRPr lang="nb-NO" dirty="0">
              <a:solidFill>
                <a:schemeClr val="tx1">
                  <a:lumMod val="65000"/>
                  <a:lumOff val="35000"/>
                </a:schemeClr>
              </a:solidFill>
              <a:latin typeface="Arial"/>
              <a:ea typeface="ＭＳ Ｐゴシック" charset="-128"/>
              <a:cs typeface="Arial"/>
            </a:endParaRPr>
          </a:p>
          <a:p>
            <a:pPr marL="0" indent="0">
              <a:buNone/>
            </a:pPr>
            <a:r>
              <a:rPr lang="nb-NO" b="1" dirty="0" smtClean="0">
                <a:solidFill>
                  <a:schemeClr val="tx1">
                    <a:lumMod val="65000"/>
                    <a:lumOff val="35000"/>
                  </a:schemeClr>
                </a:solidFill>
                <a:latin typeface="Arial"/>
                <a:ea typeface="ＭＳ Ｐゴシック" charset="-128"/>
                <a:cs typeface="Arial"/>
              </a:rPr>
              <a:t> Hva dette betyr for </a:t>
            </a:r>
            <a:r>
              <a:rPr lang="nb-NO" b="1" dirty="0">
                <a:solidFill>
                  <a:schemeClr val="tx1">
                    <a:lumMod val="65000"/>
                    <a:lumOff val="35000"/>
                  </a:schemeClr>
                </a:solidFill>
                <a:latin typeface="Arial"/>
                <a:ea typeface="ＭＳ Ｐゴシック" charset="-128"/>
                <a:cs typeface="Arial"/>
              </a:rPr>
              <a:t>norsk sjømat i planperioden:</a:t>
            </a:r>
            <a:br>
              <a:rPr lang="nb-NO" b="1" dirty="0">
                <a:solidFill>
                  <a:schemeClr val="tx1">
                    <a:lumMod val="65000"/>
                    <a:lumOff val="35000"/>
                  </a:schemeClr>
                </a:solidFill>
                <a:latin typeface="Arial"/>
                <a:ea typeface="ＭＳ Ｐゴシック" charset="-128"/>
                <a:cs typeface="Arial"/>
              </a:rPr>
            </a:br>
            <a:r>
              <a:rPr lang="nb-NO" dirty="0" smtClean="0">
                <a:solidFill>
                  <a:schemeClr val="tx1">
                    <a:lumMod val="65000"/>
                    <a:lumOff val="35000"/>
                  </a:schemeClr>
                </a:solidFill>
                <a:latin typeface="Arial"/>
                <a:ea typeface="ＭＳ Ｐゴシック" charset="-128"/>
                <a:cs typeface="Arial"/>
              </a:rPr>
              <a:t>…og si noe om hvordan vi helt konkret bør agere på endringene, hva bør vi jobbe i mot og hva som blir viktig å gjøre i planperioden.</a:t>
            </a:r>
            <a:endParaRPr lang="nb-NO" dirty="0">
              <a:solidFill>
                <a:schemeClr val="tx1">
                  <a:lumMod val="65000"/>
                  <a:lumOff val="35000"/>
                </a:schemeClr>
              </a:solidFill>
              <a:latin typeface="Arial"/>
              <a:cs typeface="Arial"/>
            </a:endParaRPr>
          </a:p>
        </p:txBody>
      </p:sp>
      <p:pic>
        <p:nvPicPr>
          <p:cNvPr id="30" name="Bilde 29"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4" y="1480816"/>
            <a:ext cx="532259" cy="585381"/>
          </a:xfrm>
          <a:prstGeom prst="rect">
            <a:avLst/>
          </a:prstGeom>
        </p:spPr>
      </p:pic>
      <p:pic>
        <p:nvPicPr>
          <p:cNvPr id="31" name="Bilde 30" descr="1.png"/>
          <p:cNvPicPr>
            <a:picLocks noChangeAspect="1"/>
          </p:cNvPicPr>
          <p:nvPr/>
        </p:nvPicPr>
        <p:blipFill rotWithShape="1">
          <a:blip r:embed="rId4" cstate="print">
            <a:extLst>
              <a:ext uri="{28A0092B-C50C-407E-A947-70E740481C1C}">
                <a14:useLocalDpi xmlns:a14="http://schemas.microsoft.com/office/drawing/2010/main" val="0"/>
              </a:ext>
            </a:extLst>
          </a:blip>
          <a:srcRect r="57170"/>
          <a:stretch/>
        </p:blipFill>
        <p:spPr>
          <a:xfrm>
            <a:off x="539553" y="4365104"/>
            <a:ext cx="585559" cy="606304"/>
          </a:xfrm>
          <a:prstGeom prst="rect">
            <a:avLst/>
          </a:prstGeom>
        </p:spPr>
      </p:pic>
      <p:pic>
        <p:nvPicPr>
          <p:cNvPr id="38" name="Bilde 37" descr="1.png"/>
          <p:cNvPicPr>
            <a:picLocks noChangeAspect="1"/>
          </p:cNvPicPr>
          <p:nvPr/>
        </p:nvPicPr>
        <p:blipFill rotWithShape="1">
          <a:blip r:embed="rId5" cstate="print">
            <a:extLst>
              <a:ext uri="{28A0092B-C50C-407E-A947-70E740481C1C}">
                <a14:useLocalDpi xmlns:a14="http://schemas.microsoft.com/office/drawing/2010/main" val="0"/>
              </a:ext>
            </a:extLst>
          </a:blip>
          <a:srcRect l="71597" t="-4533" b="-1"/>
          <a:stretch/>
        </p:blipFill>
        <p:spPr>
          <a:xfrm>
            <a:off x="467544" y="3038186"/>
            <a:ext cx="548286" cy="894870"/>
          </a:xfrm>
          <a:prstGeom prst="rect">
            <a:avLst/>
          </a:prstGeom>
        </p:spPr>
      </p:pic>
      <p:cxnSp>
        <p:nvCxnSpPr>
          <p:cNvPr id="21" name="Straight Connector 9"/>
          <p:cNvCxnSpPr/>
          <p:nvPr/>
        </p:nvCxnSpPr>
        <p:spPr>
          <a:xfrm>
            <a:off x="539552" y="1196752"/>
            <a:ext cx="8208912"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8"/>
          <p:cNvCxnSpPr/>
          <p:nvPr/>
        </p:nvCxnSpPr>
        <p:spPr>
          <a:xfrm>
            <a:off x="539552" y="404664"/>
            <a:ext cx="8208912"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Rektangel 23"/>
          <p:cNvSpPr/>
          <p:nvPr/>
        </p:nvSpPr>
        <p:spPr>
          <a:xfrm rot="5400000">
            <a:off x="7856626" y="288390"/>
            <a:ext cx="1032076" cy="97659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5" name="Trapes 24"/>
          <p:cNvSpPr/>
          <p:nvPr/>
        </p:nvSpPr>
        <p:spPr>
          <a:xfrm>
            <a:off x="7092280" y="226628"/>
            <a:ext cx="1836204" cy="1152128"/>
          </a:xfrm>
          <a:prstGeom prst="trapezoid">
            <a:avLst>
              <a:gd name="adj" fmla="val 7500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9" name="Rektangel 38"/>
          <p:cNvSpPr/>
          <p:nvPr/>
        </p:nvSpPr>
        <p:spPr>
          <a:xfrm rot="5400000">
            <a:off x="7856626" y="288390"/>
            <a:ext cx="1032076" cy="97659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0" name="Trapes 39"/>
          <p:cNvSpPr/>
          <p:nvPr/>
        </p:nvSpPr>
        <p:spPr>
          <a:xfrm>
            <a:off x="7092280" y="226628"/>
            <a:ext cx="1836204" cy="1152128"/>
          </a:xfrm>
          <a:prstGeom prst="trapezoid">
            <a:avLst>
              <a:gd name="adj" fmla="val 7500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1" name="Likebent trekant 40"/>
          <p:cNvSpPr/>
          <p:nvPr/>
        </p:nvSpPr>
        <p:spPr>
          <a:xfrm>
            <a:off x="7607870" y="181192"/>
            <a:ext cx="1152128" cy="87154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2" name="TekstSylinder 41"/>
          <p:cNvSpPr txBox="1"/>
          <p:nvPr/>
        </p:nvSpPr>
        <p:spPr>
          <a:xfrm>
            <a:off x="7204503" y="1052736"/>
            <a:ext cx="1939497" cy="600164"/>
          </a:xfrm>
          <a:prstGeom prst="rect">
            <a:avLst/>
          </a:prstGeom>
          <a:noFill/>
        </p:spPr>
        <p:txBody>
          <a:bodyPr wrap="square" rtlCol="0">
            <a:spAutoFit/>
          </a:bodyPr>
          <a:lstStyle/>
          <a:p>
            <a:pPr algn="ctr"/>
            <a:r>
              <a:rPr lang="nb-NO" sz="1100" dirty="0" smtClean="0">
                <a:solidFill>
                  <a:schemeClr val="tx1">
                    <a:lumMod val="75000"/>
                    <a:lumOff val="25000"/>
                  </a:schemeClr>
                </a:solidFill>
              </a:rPr>
              <a:t>POSISJONERINGS-PYRAMIDENS FUNDAMENT</a:t>
            </a:r>
            <a:endParaRPr lang="nb-NO" sz="1100" dirty="0">
              <a:solidFill>
                <a:schemeClr val="tx1">
                  <a:lumMod val="75000"/>
                  <a:lumOff val="25000"/>
                </a:schemeClr>
              </a:solidFill>
            </a:endParaRPr>
          </a:p>
        </p:txBody>
      </p:sp>
      <p:cxnSp>
        <p:nvCxnSpPr>
          <p:cNvPr id="43" name="Rett linje 42"/>
          <p:cNvCxnSpPr/>
          <p:nvPr/>
        </p:nvCxnSpPr>
        <p:spPr>
          <a:xfrm>
            <a:off x="7607870" y="908720"/>
            <a:ext cx="1152128" cy="0"/>
          </a:xfrm>
          <a:prstGeom prst="line">
            <a:avLst/>
          </a:prstGeom>
          <a:ln w="127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Rett linje 43"/>
          <p:cNvCxnSpPr/>
          <p:nvPr/>
        </p:nvCxnSpPr>
        <p:spPr>
          <a:xfrm>
            <a:off x="7607870" y="764704"/>
            <a:ext cx="1152128" cy="0"/>
          </a:xfrm>
          <a:prstGeom prst="line">
            <a:avLst/>
          </a:prstGeom>
          <a:ln w="127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Rett linje 44"/>
          <p:cNvCxnSpPr/>
          <p:nvPr/>
        </p:nvCxnSpPr>
        <p:spPr>
          <a:xfrm>
            <a:off x="7607870" y="620688"/>
            <a:ext cx="1152128" cy="0"/>
          </a:xfrm>
          <a:prstGeom prst="line">
            <a:avLst/>
          </a:prstGeom>
          <a:ln w="127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23" name="TekstSylinder 22"/>
          <p:cNvSpPr txBox="1"/>
          <p:nvPr/>
        </p:nvSpPr>
        <p:spPr>
          <a:xfrm>
            <a:off x="474268" y="6134390"/>
            <a:ext cx="5249860" cy="646331"/>
          </a:xfrm>
          <a:prstGeom prst="rect">
            <a:avLst/>
          </a:prstGeom>
          <a:solidFill>
            <a:schemeClr val="accent1"/>
          </a:solidFill>
        </p:spPr>
        <p:txBody>
          <a:bodyPr wrap="square" rtlCol="0">
            <a:spAutoFit/>
          </a:bodyPr>
          <a:lstStyle/>
          <a:p>
            <a:r>
              <a:rPr lang="nb-NO" i="1" dirty="0" smtClean="0">
                <a:solidFill>
                  <a:schemeClr val="bg1"/>
                </a:solidFill>
              </a:rPr>
              <a:t>Struktur: Denne siden viser oppbygging og innhold på endringssidene</a:t>
            </a:r>
            <a:endParaRPr lang="nb-NO" i="1" dirty="0">
              <a:solidFill>
                <a:schemeClr val="bg1"/>
              </a:solidFill>
            </a:endParaRPr>
          </a:p>
        </p:txBody>
      </p:sp>
    </p:spTree>
    <p:extLst>
      <p:ext uri="{BB962C8B-B14F-4D97-AF65-F5344CB8AC3E}">
        <p14:creationId xmlns:p14="http://schemas.microsoft.com/office/powerpoint/2010/main" val="84014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noAutofit/>
          </a:bodyPr>
          <a:lstStyle/>
          <a:p>
            <a:pPr lvl="0"/>
            <a:r>
              <a:rPr lang="nb-NO" altLang="nb-NO" sz="2100" dirty="0" smtClean="0"/>
              <a:t>Merkets omgivelser / konkurransearena – hvem konkurrer vi mot, substitutter?</a:t>
            </a:r>
            <a:endParaRPr lang="nb-NO" altLang="nb-NO" sz="2100" dirty="0"/>
          </a:p>
        </p:txBody>
      </p:sp>
      <p:sp>
        <p:nvSpPr>
          <p:cNvPr id="8" name="Plassholder for innhold 7"/>
          <p:cNvSpPr>
            <a:spLocks noGrp="1"/>
          </p:cNvSpPr>
          <p:nvPr>
            <p:ph type="body" sz="quarter" idx="14"/>
          </p:nvPr>
        </p:nvSpPr>
        <p:spPr/>
        <p:txBody>
          <a:bodyPr>
            <a:normAutofit fontScale="92500"/>
          </a:bodyPr>
          <a:lstStyle/>
          <a:p>
            <a:pPr marL="0" indent="-7937">
              <a:buNone/>
            </a:pPr>
            <a:r>
              <a:rPr lang="nb-NO" dirty="0" smtClean="0"/>
              <a:t>Kjøtt har en klar nr1 posisjon top-</a:t>
            </a:r>
            <a:r>
              <a:rPr lang="nb-NO" dirty="0" err="1" smtClean="0"/>
              <a:t>of</a:t>
            </a:r>
            <a:r>
              <a:rPr lang="nb-NO" dirty="0" smtClean="0"/>
              <a:t>-</a:t>
            </a:r>
            <a:r>
              <a:rPr lang="nb-NO" dirty="0" err="1" smtClean="0"/>
              <a:t>mind</a:t>
            </a:r>
            <a:r>
              <a:rPr lang="nb-NO" dirty="0" smtClean="0"/>
              <a:t> i SE. Over tid har det vært fokus på negative helseaspekter ved rødt kjøtt og man ser en positiv utvikling </a:t>
            </a:r>
            <a:r>
              <a:rPr lang="nb-NO" dirty="0" err="1" smtClean="0"/>
              <a:t>ift</a:t>
            </a:r>
            <a:r>
              <a:rPr lang="nb-NO" dirty="0" smtClean="0"/>
              <a:t>. positive helseaspekter ved fisk, men kjøtt er uansett helt klart ledende i SE til tross for dette.</a:t>
            </a:r>
          </a:p>
          <a:p>
            <a:pPr marL="0" indent="-7937">
              <a:buNone/>
            </a:pPr>
            <a:endParaRPr lang="nb-NO" dirty="0" smtClean="0"/>
          </a:p>
          <a:p>
            <a:pPr marL="0" indent="-7937">
              <a:buNone/>
            </a:pPr>
            <a:r>
              <a:rPr lang="nb-NO" dirty="0" smtClean="0"/>
              <a:t>SE er ikke selvforsynte med kjøtt eller fisk, men folk flest har en oppfatning om at svensk kjøtt og fisk er best.</a:t>
            </a:r>
            <a:br>
              <a:rPr lang="nb-NO" dirty="0" smtClean="0"/>
            </a:br>
            <a:r>
              <a:rPr lang="nb-NO" dirty="0" smtClean="0"/>
              <a:t>Norsk Sjømat er nr. 1 på sjømat totalt i tall (volum og verdi) og har en sterk emosjonell posisjon (B2C, B2B) med positive assosiasjoner til Norge som opphavsland. Markedslederposisjon på de 4 største artene samt at norsk sjømat muliggjør bredde/variasjon for fersk sjømat  i Sverige (kråkebolle, ferske kamskjell, breiflabb, ørret, kongekrabbe, sei, hyse, piggvar, kveite, lysing, brosme m.fl.). Øker man sjømat i Sverige, øker også norsk sjømat i Sverige.</a:t>
            </a:r>
          </a:p>
          <a:p>
            <a:pPr marL="0" indent="-7937">
              <a:buNone/>
            </a:pPr>
            <a:r>
              <a:rPr lang="nb-NO" dirty="0" smtClean="0"/>
              <a:t/>
            </a:r>
            <a:br>
              <a:rPr lang="nb-NO" dirty="0" smtClean="0"/>
            </a:br>
            <a:r>
              <a:rPr lang="nb-NO" dirty="0" smtClean="0"/>
              <a:t>Markedsleder på Laks og sild totalt allerede, størst på torsk ?, har vært størst på reker. </a:t>
            </a:r>
          </a:p>
          <a:p>
            <a:pPr marL="0" indent="-7937">
              <a:buNone/>
            </a:pPr>
            <a:r>
              <a:rPr lang="nb-NO" dirty="0" smtClean="0"/>
              <a:t>DK neste importland (</a:t>
            </a:r>
            <a:r>
              <a:rPr lang="nb-NO" dirty="0" err="1" smtClean="0"/>
              <a:t>ca</a:t>
            </a:r>
            <a:r>
              <a:rPr lang="nb-NO" dirty="0" smtClean="0"/>
              <a:t> 6%?) </a:t>
            </a:r>
            <a:endParaRPr lang="nb-NO" dirty="0"/>
          </a:p>
        </p:txBody>
      </p:sp>
      <p:sp>
        <p:nvSpPr>
          <p:cNvPr id="9" name="Plassholder for innhold 8"/>
          <p:cNvSpPr>
            <a:spLocks noGrp="1"/>
          </p:cNvSpPr>
          <p:nvPr>
            <p:ph type="body" sz="quarter" idx="15"/>
          </p:nvPr>
        </p:nvSpPr>
        <p:spPr/>
        <p:txBody>
          <a:bodyPr/>
          <a:lstStyle/>
          <a:p>
            <a:pPr marL="0" lvl="0" indent="0">
              <a:buNone/>
            </a:pPr>
            <a:r>
              <a:rPr lang="nb-NO" altLang="nb-NO" dirty="0" smtClean="0"/>
              <a:t>Hvordan skal vi videreutvikle den unike totale markedsposisjonen? </a:t>
            </a:r>
          </a:p>
          <a:p>
            <a:pPr marL="0" lvl="0" indent="0">
              <a:buNone/>
            </a:pPr>
            <a:endParaRPr lang="nb-NO" altLang="nb-NO" dirty="0" smtClean="0"/>
          </a:p>
          <a:p>
            <a:pPr marL="0" lvl="0" indent="0">
              <a:buNone/>
            </a:pPr>
            <a:r>
              <a:rPr lang="nb-NO" altLang="nb-NO" dirty="0" smtClean="0"/>
              <a:t>Den norske sjømaten skal føles nært og som den mest kortreiste for Sverige. Emosjonelt: «Det nærmeste vi kan få svensk sjømat». </a:t>
            </a:r>
            <a:br>
              <a:rPr lang="nb-NO" altLang="nb-NO" dirty="0" smtClean="0"/>
            </a:br>
            <a:endParaRPr lang="nb-NO" altLang="nb-NO" dirty="0" smtClean="0"/>
          </a:p>
          <a:p>
            <a:pPr marL="0" lvl="0" indent="0">
              <a:buNone/>
            </a:pPr>
            <a:r>
              <a:rPr lang="nb-NO" dirty="0" smtClean="0"/>
              <a:t>B2C: Vi kan ta en reell markedslederposisjon for sjømat totalt, men vi bør respektere at de har svensk sjømat «i hjertet» og at det kan være mer naturlig å ta en emosjonell «utfordrerposisjon». </a:t>
            </a:r>
          </a:p>
          <a:p>
            <a:pPr marL="0" lvl="0" indent="0">
              <a:buNone/>
            </a:pPr>
            <a:r>
              <a:rPr lang="nb-NO" dirty="0" smtClean="0"/>
              <a:t>B2B: Det meste av sjømaten er fra Norge, etablerte relasjoner.  Vil være naturlig å ta kategorileder/kategorikaptein rolle.</a:t>
            </a:r>
          </a:p>
          <a:p>
            <a:pPr marL="0" lvl="0" indent="0">
              <a:buNone/>
            </a:pPr>
            <a:r>
              <a:rPr lang="nb-NO" altLang="nb-NO" dirty="0" smtClean="0"/>
              <a:t>B2P: </a:t>
            </a:r>
          </a:p>
        </p:txBody>
      </p:sp>
      <p:sp>
        <p:nvSpPr>
          <p:cNvPr id="41" name="Likebent trekant 40"/>
          <p:cNvSpPr/>
          <p:nvPr/>
        </p:nvSpPr>
        <p:spPr>
          <a:xfrm>
            <a:off x="7607870" y="181192"/>
            <a:ext cx="1152128" cy="87154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2" name="TekstSylinder 41"/>
          <p:cNvSpPr txBox="1"/>
          <p:nvPr/>
        </p:nvSpPr>
        <p:spPr>
          <a:xfrm>
            <a:off x="7204503" y="1052736"/>
            <a:ext cx="1939497" cy="261610"/>
          </a:xfrm>
          <a:prstGeom prst="rect">
            <a:avLst/>
          </a:prstGeom>
          <a:noFill/>
        </p:spPr>
        <p:txBody>
          <a:bodyPr wrap="square" rtlCol="0">
            <a:spAutoFit/>
          </a:bodyPr>
          <a:lstStyle/>
          <a:p>
            <a:pPr algn="ctr"/>
            <a:r>
              <a:rPr lang="nb-NO" sz="1100" dirty="0" smtClean="0">
                <a:solidFill>
                  <a:schemeClr val="tx1">
                    <a:lumMod val="75000"/>
                    <a:lumOff val="25000"/>
                  </a:schemeClr>
                </a:solidFill>
              </a:rPr>
              <a:t>MERKETS OMGIVELSER</a:t>
            </a:r>
            <a:endParaRPr lang="nb-NO" sz="1100" dirty="0">
              <a:solidFill>
                <a:schemeClr val="tx1">
                  <a:lumMod val="75000"/>
                  <a:lumOff val="25000"/>
                </a:schemeClr>
              </a:solidFill>
            </a:endParaRPr>
          </a:p>
        </p:txBody>
      </p:sp>
      <p:cxnSp>
        <p:nvCxnSpPr>
          <p:cNvPr id="43" name="Rett linje 42"/>
          <p:cNvCxnSpPr/>
          <p:nvPr/>
        </p:nvCxnSpPr>
        <p:spPr>
          <a:xfrm>
            <a:off x="7607870" y="908720"/>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4" name="Rett linje 43"/>
          <p:cNvCxnSpPr/>
          <p:nvPr/>
        </p:nvCxnSpPr>
        <p:spPr>
          <a:xfrm>
            <a:off x="7607870" y="764704"/>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5" name="Rett linje 44"/>
          <p:cNvCxnSpPr/>
          <p:nvPr/>
        </p:nvCxnSpPr>
        <p:spPr>
          <a:xfrm>
            <a:off x="7607870" y="620688"/>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3" name="Trapes 12"/>
          <p:cNvSpPr/>
          <p:nvPr/>
        </p:nvSpPr>
        <p:spPr>
          <a:xfrm>
            <a:off x="7607870" y="188640"/>
            <a:ext cx="1080120" cy="720080"/>
          </a:xfrm>
          <a:prstGeom prst="trapezoid">
            <a:avLst>
              <a:gd name="adj" fmla="val 66018"/>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017251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827584" y="404664"/>
            <a:ext cx="6840760" cy="759136"/>
          </a:xfrm>
        </p:spPr>
        <p:txBody>
          <a:bodyPr>
            <a:normAutofit/>
          </a:bodyPr>
          <a:lstStyle/>
          <a:p>
            <a:pPr lvl="0"/>
            <a:r>
              <a:rPr lang="nb-NO" dirty="0" smtClean="0"/>
              <a:t>Konkurransearena</a:t>
            </a:r>
            <a:endParaRPr lang="nb-NO" altLang="nb-NO" dirty="0">
              <a:solidFill>
                <a:schemeClr val="accent4"/>
              </a:solidFill>
              <a:latin typeface="Calibri" charset="0"/>
              <a:ea typeface="ＭＳ Ｐゴシック" charset="-128"/>
            </a:endParaRPr>
          </a:p>
        </p:txBody>
      </p:sp>
      <p:sp>
        <p:nvSpPr>
          <p:cNvPr id="27" name="Likebent trekant 26"/>
          <p:cNvSpPr/>
          <p:nvPr/>
        </p:nvSpPr>
        <p:spPr>
          <a:xfrm>
            <a:off x="7607870" y="181192"/>
            <a:ext cx="1152128" cy="87154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8" name="TekstSylinder 27"/>
          <p:cNvSpPr txBox="1"/>
          <p:nvPr/>
        </p:nvSpPr>
        <p:spPr>
          <a:xfrm>
            <a:off x="7204503" y="1052736"/>
            <a:ext cx="1939497" cy="261610"/>
          </a:xfrm>
          <a:prstGeom prst="rect">
            <a:avLst/>
          </a:prstGeom>
          <a:noFill/>
        </p:spPr>
        <p:txBody>
          <a:bodyPr wrap="square" rtlCol="0">
            <a:spAutoFit/>
          </a:bodyPr>
          <a:lstStyle/>
          <a:p>
            <a:pPr algn="ctr"/>
            <a:r>
              <a:rPr lang="nb-NO" sz="1100" dirty="0" smtClean="0">
                <a:solidFill>
                  <a:schemeClr val="tx1">
                    <a:lumMod val="75000"/>
                    <a:lumOff val="25000"/>
                  </a:schemeClr>
                </a:solidFill>
              </a:rPr>
              <a:t>MERKETS OMGIVELSER</a:t>
            </a:r>
            <a:endParaRPr lang="nb-NO" sz="1100" dirty="0">
              <a:solidFill>
                <a:schemeClr val="tx1">
                  <a:lumMod val="75000"/>
                  <a:lumOff val="25000"/>
                </a:schemeClr>
              </a:solidFill>
            </a:endParaRPr>
          </a:p>
        </p:txBody>
      </p:sp>
      <p:cxnSp>
        <p:nvCxnSpPr>
          <p:cNvPr id="32" name="Rett linje 31"/>
          <p:cNvCxnSpPr/>
          <p:nvPr/>
        </p:nvCxnSpPr>
        <p:spPr>
          <a:xfrm>
            <a:off x="7607870" y="908720"/>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3" name="Rett linje 32"/>
          <p:cNvCxnSpPr/>
          <p:nvPr/>
        </p:nvCxnSpPr>
        <p:spPr>
          <a:xfrm>
            <a:off x="7607870" y="764704"/>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4" name="Rett linje 33"/>
          <p:cNvCxnSpPr/>
          <p:nvPr/>
        </p:nvCxnSpPr>
        <p:spPr>
          <a:xfrm>
            <a:off x="7607870" y="620688"/>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 name="Plassholder for innhold 1"/>
          <p:cNvSpPr>
            <a:spLocks noGrp="1"/>
          </p:cNvSpPr>
          <p:nvPr>
            <p:ph idx="1"/>
          </p:nvPr>
        </p:nvSpPr>
        <p:spPr>
          <a:xfrm>
            <a:off x="1187624" y="1484784"/>
            <a:ext cx="5040560" cy="4643470"/>
          </a:xfrm>
        </p:spPr>
        <p:txBody>
          <a:bodyPr>
            <a:normAutofit fontScale="92500" lnSpcReduction="20000"/>
          </a:bodyPr>
          <a:lstStyle/>
          <a:p>
            <a:pPr marL="0" indent="0">
              <a:buNone/>
            </a:pPr>
            <a:r>
              <a:rPr lang="nb-NO" b="1" dirty="0">
                <a:solidFill>
                  <a:schemeClr val="accent4"/>
                </a:solidFill>
                <a:latin typeface="Arial"/>
                <a:ea typeface="ＭＳ Ｐゴシック" charset="-128"/>
                <a:cs typeface="Arial"/>
              </a:rPr>
              <a:t>Viktige tendenser siste året: </a:t>
            </a:r>
          </a:p>
          <a:p>
            <a:pPr marL="0" indent="0">
              <a:buNone/>
            </a:pPr>
            <a:r>
              <a:rPr lang="nb-NO" sz="2400" i="1" dirty="0" smtClean="0">
                <a:solidFill>
                  <a:schemeClr val="accent4"/>
                </a:solidFill>
                <a:latin typeface="Arial"/>
                <a:ea typeface="ＭＳ Ｐゴシック" charset="-128"/>
                <a:cs typeface="Arial"/>
              </a:rPr>
              <a:t>«</a:t>
            </a:r>
            <a:r>
              <a:rPr lang="nb-NO" sz="2400" i="1" dirty="0">
                <a:solidFill>
                  <a:schemeClr val="accent4"/>
                </a:solidFill>
                <a:latin typeface="Arial"/>
                <a:ea typeface="ＭＳ Ｐゴシック" charset="-128"/>
                <a:cs typeface="Arial"/>
              </a:rPr>
              <a:t>Spis svensk kjøtt» </a:t>
            </a:r>
            <a:endParaRPr lang="nb-NO" sz="2400" i="1" dirty="0" smtClean="0">
              <a:solidFill>
                <a:schemeClr val="accent4"/>
              </a:solidFill>
              <a:latin typeface="Arial"/>
              <a:ea typeface="ＭＳ Ｐゴシック" charset="-128"/>
              <a:cs typeface="Arial"/>
            </a:endParaRPr>
          </a:p>
          <a:p>
            <a:pPr marL="0" indent="0">
              <a:buNone/>
            </a:pPr>
            <a:endParaRPr lang="nb-NO" dirty="0" smtClean="0">
              <a:solidFill>
                <a:srgbClr val="404040"/>
              </a:solidFill>
              <a:latin typeface="Arial"/>
              <a:ea typeface="ＭＳ Ｐゴシック" charset="-128"/>
              <a:cs typeface="Arial"/>
            </a:endParaRPr>
          </a:p>
          <a:p>
            <a:pPr marL="0" indent="0">
              <a:buNone/>
            </a:pPr>
            <a:r>
              <a:rPr lang="nb-NO" b="1" dirty="0" smtClean="0">
                <a:solidFill>
                  <a:schemeClr val="tx1">
                    <a:lumMod val="65000"/>
                    <a:lumOff val="35000"/>
                  </a:schemeClr>
                </a:solidFill>
                <a:latin typeface="Arial"/>
                <a:ea typeface="ＭＳ Ｐゴシック" charset="-128"/>
                <a:cs typeface="Arial"/>
              </a:rPr>
              <a:t>Konsekvenser</a:t>
            </a:r>
            <a:r>
              <a:rPr lang="nb-NO" b="1" dirty="0">
                <a:solidFill>
                  <a:schemeClr val="tx1">
                    <a:lumMod val="65000"/>
                    <a:lumOff val="35000"/>
                  </a:schemeClr>
                </a:solidFill>
                <a:latin typeface="Arial"/>
                <a:ea typeface="ＭＳ Ｐゴシック" charset="-128"/>
                <a:cs typeface="Arial"/>
              </a:rPr>
              <a:t>:</a:t>
            </a:r>
          </a:p>
          <a:p>
            <a:r>
              <a:rPr lang="nb-NO" dirty="0">
                <a:solidFill>
                  <a:schemeClr val="tx1">
                    <a:lumMod val="65000"/>
                    <a:lumOff val="35000"/>
                  </a:schemeClr>
                </a:solidFill>
                <a:latin typeface="Arial"/>
                <a:ea typeface="ＭＳ Ｐゴシック" charset="-128"/>
                <a:cs typeface="Arial"/>
              </a:rPr>
              <a:t>Negativt for sjømat fordi økt kommunikasjon for kjøtt befester top-</a:t>
            </a:r>
            <a:r>
              <a:rPr lang="nb-NO" dirty="0" err="1">
                <a:solidFill>
                  <a:schemeClr val="tx1">
                    <a:lumMod val="65000"/>
                    <a:lumOff val="35000"/>
                  </a:schemeClr>
                </a:solidFill>
                <a:latin typeface="Arial"/>
                <a:ea typeface="ＭＳ Ｐゴシック" charset="-128"/>
                <a:cs typeface="Arial"/>
              </a:rPr>
              <a:t>of</a:t>
            </a:r>
            <a:r>
              <a:rPr lang="nb-NO" dirty="0">
                <a:solidFill>
                  <a:schemeClr val="tx1">
                    <a:lumMod val="65000"/>
                    <a:lumOff val="35000"/>
                  </a:schemeClr>
                </a:solidFill>
                <a:latin typeface="Arial"/>
                <a:ea typeface="ＭＳ Ｐゴシック" charset="-128"/>
                <a:cs typeface="Arial"/>
              </a:rPr>
              <a:t>-</a:t>
            </a:r>
            <a:r>
              <a:rPr lang="nb-NO" dirty="0" err="1">
                <a:solidFill>
                  <a:schemeClr val="tx1">
                    <a:lumMod val="65000"/>
                    <a:lumOff val="35000"/>
                  </a:schemeClr>
                </a:solidFill>
                <a:latin typeface="Arial"/>
                <a:ea typeface="ＭＳ Ｐゴシック" charset="-128"/>
                <a:cs typeface="Arial"/>
              </a:rPr>
              <a:t>mind</a:t>
            </a:r>
            <a:r>
              <a:rPr lang="nb-NO" dirty="0">
                <a:solidFill>
                  <a:schemeClr val="tx1">
                    <a:lumMod val="65000"/>
                    <a:lumOff val="35000"/>
                  </a:schemeClr>
                </a:solidFill>
                <a:latin typeface="Arial"/>
                <a:ea typeface="ＭＳ Ｐゴシック" charset="-128"/>
                <a:cs typeface="Arial"/>
              </a:rPr>
              <a:t> for kjøtt vs. fisk, selv om det handler om oppfordring til å spise svensk kjøtt. </a:t>
            </a:r>
          </a:p>
          <a:p>
            <a:r>
              <a:rPr lang="nb-NO" dirty="0">
                <a:solidFill>
                  <a:schemeClr val="tx1">
                    <a:lumMod val="65000"/>
                    <a:lumOff val="35000"/>
                  </a:schemeClr>
                </a:solidFill>
                <a:latin typeface="Arial"/>
                <a:ea typeface="ＭＳ Ｐゴシック" charset="-128"/>
                <a:cs typeface="Arial"/>
              </a:rPr>
              <a:t>Positivt at blitt mer fokus på opprinnelse/opphav og faktisk merking, gjennom «svensk kjøtt», «svensk flesk», «svensk </a:t>
            </a:r>
            <a:r>
              <a:rPr lang="nb-NO" dirty="0" err="1">
                <a:solidFill>
                  <a:schemeClr val="tx1">
                    <a:lumMod val="65000"/>
                    <a:lumOff val="35000"/>
                  </a:schemeClr>
                </a:solidFill>
                <a:latin typeface="Arial"/>
                <a:ea typeface="ＭＳ Ｐゴシック" charset="-128"/>
                <a:cs typeface="Arial"/>
              </a:rPr>
              <a:t>fogel</a:t>
            </a:r>
            <a:r>
              <a:rPr lang="nb-NO" dirty="0">
                <a:solidFill>
                  <a:schemeClr val="tx1">
                    <a:lumMod val="65000"/>
                    <a:lumOff val="35000"/>
                  </a:schemeClr>
                </a:solidFill>
                <a:latin typeface="Arial"/>
                <a:ea typeface="ＭＳ Ｐゴシック" charset="-128"/>
                <a:cs typeface="Arial"/>
              </a:rPr>
              <a:t>».</a:t>
            </a:r>
          </a:p>
          <a:p>
            <a:endParaRPr lang="nb-NO" dirty="0">
              <a:solidFill>
                <a:schemeClr val="tx1">
                  <a:lumMod val="65000"/>
                  <a:lumOff val="35000"/>
                </a:schemeClr>
              </a:solidFill>
              <a:latin typeface="Arial"/>
              <a:ea typeface="ＭＳ Ｐゴシック" charset="-128"/>
              <a:cs typeface="Arial"/>
            </a:endParaRPr>
          </a:p>
          <a:p>
            <a:pPr marL="0" indent="0">
              <a:buNone/>
            </a:pPr>
            <a:r>
              <a:rPr lang="nb-NO" b="1" dirty="0">
                <a:solidFill>
                  <a:schemeClr val="tx1">
                    <a:lumMod val="65000"/>
                    <a:lumOff val="35000"/>
                  </a:schemeClr>
                </a:solidFill>
                <a:latin typeface="Arial"/>
                <a:ea typeface="ＭＳ Ｐゴシック" charset="-128"/>
                <a:cs typeface="Arial"/>
              </a:rPr>
              <a:t> Hva dette betyr for norsk sjømat i planperioden:</a:t>
            </a:r>
            <a:br>
              <a:rPr lang="nb-NO" b="1" dirty="0">
                <a:solidFill>
                  <a:schemeClr val="tx1">
                    <a:lumMod val="65000"/>
                    <a:lumOff val="35000"/>
                  </a:schemeClr>
                </a:solidFill>
                <a:latin typeface="Arial"/>
                <a:ea typeface="ＭＳ Ｐゴシック" charset="-128"/>
                <a:cs typeface="Arial"/>
              </a:rPr>
            </a:br>
            <a:r>
              <a:rPr lang="nb-NO" dirty="0" smtClean="0">
                <a:solidFill>
                  <a:schemeClr val="tx1">
                    <a:lumMod val="65000"/>
                    <a:lumOff val="35000"/>
                  </a:schemeClr>
                </a:solidFill>
                <a:latin typeface="Arial"/>
                <a:ea typeface="ＭＳ Ｐゴシック" charset="-128"/>
                <a:cs typeface="Arial"/>
              </a:rPr>
              <a:t>Ikke </a:t>
            </a:r>
            <a:r>
              <a:rPr lang="nb-NO" dirty="0">
                <a:solidFill>
                  <a:schemeClr val="tx1">
                    <a:lumMod val="65000"/>
                    <a:lumOff val="35000"/>
                  </a:schemeClr>
                </a:solidFill>
                <a:latin typeface="Arial"/>
                <a:ea typeface="ＭＳ Ｐゴシック" charset="-128"/>
                <a:cs typeface="Arial"/>
              </a:rPr>
              <a:t>noe profilert merke for «svensk fisk», og ikke nok svensk fisk til å fokusere på det. </a:t>
            </a:r>
            <a:endParaRPr lang="nb-NO" dirty="0" smtClean="0">
              <a:solidFill>
                <a:schemeClr val="tx1">
                  <a:lumMod val="65000"/>
                  <a:lumOff val="35000"/>
                </a:schemeClr>
              </a:solidFill>
              <a:latin typeface="Arial"/>
              <a:ea typeface="ＭＳ Ｐゴシック" charset="-128"/>
              <a:cs typeface="Arial"/>
            </a:endParaRPr>
          </a:p>
          <a:p>
            <a:r>
              <a:rPr lang="nb-NO" dirty="0" smtClean="0">
                <a:solidFill>
                  <a:schemeClr val="tx1">
                    <a:lumMod val="65000"/>
                    <a:lumOff val="35000"/>
                  </a:schemeClr>
                </a:solidFill>
                <a:latin typeface="Arial"/>
                <a:ea typeface="ＭＳ Ｐゴシック" charset="-128"/>
                <a:cs typeface="Arial"/>
              </a:rPr>
              <a:t>Norsk </a:t>
            </a:r>
            <a:r>
              <a:rPr lang="nb-NO" dirty="0">
                <a:solidFill>
                  <a:schemeClr val="tx1">
                    <a:lumMod val="65000"/>
                    <a:lumOff val="35000"/>
                  </a:schemeClr>
                </a:solidFill>
                <a:latin typeface="Arial"/>
                <a:ea typeface="ＭＳ Ｐゴシック" charset="-128"/>
                <a:cs typeface="Arial"/>
              </a:rPr>
              <a:t>«nærmest», kan være positivt for </a:t>
            </a:r>
            <a:r>
              <a:rPr lang="nb-NO" dirty="0" smtClean="0">
                <a:solidFill>
                  <a:schemeClr val="tx1">
                    <a:lumMod val="65000"/>
                    <a:lumOff val="35000"/>
                  </a:schemeClr>
                </a:solidFill>
                <a:latin typeface="Arial"/>
                <a:ea typeface="ＭＳ Ｐゴシック" charset="-128"/>
                <a:cs typeface="Arial"/>
              </a:rPr>
              <a:t>Norge-merket. De </a:t>
            </a:r>
            <a:r>
              <a:rPr lang="nb-NO" dirty="0">
                <a:solidFill>
                  <a:schemeClr val="tx1">
                    <a:lumMod val="65000"/>
                    <a:lumOff val="35000"/>
                  </a:schemeClr>
                </a:solidFill>
                <a:latin typeface="Arial"/>
                <a:ea typeface="ＭＳ Ｐゴシック" charset="-128"/>
                <a:cs typeface="Arial"/>
              </a:rPr>
              <a:t>store artene vil ha nytte av det, men bruke/vise bredden av norsk sjømat for å bidra til følelsen av at norsk sjømat er «nærest».</a:t>
            </a:r>
            <a:endParaRPr lang="nb-NO" dirty="0">
              <a:solidFill>
                <a:schemeClr val="tx1">
                  <a:lumMod val="65000"/>
                  <a:lumOff val="35000"/>
                </a:schemeClr>
              </a:solidFill>
              <a:latin typeface="Arial"/>
              <a:cs typeface="Arial"/>
            </a:endParaRPr>
          </a:p>
        </p:txBody>
      </p:sp>
      <p:grpSp>
        <p:nvGrpSpPr>
          <p:cNvPr id="20" name="Gruppe 19"/>
          <p:cNvGrpSpPr/>
          <p:nvPr/>
        </p:nvGrpSpPr>
        <p:grpSpPr>
          <a:xfrm rot="21441130">
            <a:off x="6301429" y="2121789"/>
            <a:ext cx="2713036" cy="3233654"/>
            <a:chOff x="5842221" y="2230691"/>
            <a:chExt cx="2955434" cy="3522568"/>
          </a:xfrm>
        </p:grpSpPr>
        <p:sp>
          <p:nvSpPr>
            <p:cNvPr id="21" name="Rektangel 20"/>
            <p:cNvSpPr/>
            <p:nvPr/>
          </p:nvSpPr>
          <p:spPr>
            <a:xfrm rot="237574">
              <a:off x="5842221" y="2230691"/>
              <a:ext cx="2955434" cy="3522568"/>
            </a:xfrm>
            <a:prstGeom prst="rect">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2" name="Rektangel 21"/>
            <p:cNvSpPr/>
            <p:nvPr/>
          </p:nvSpPr>
          <p:spPr>
            <a:xfrm rot="237574">
              <a:off x="5862560" y="4946536"/>
              <a:ext cx="2723674" cy="461665"/>
            </a:xfrm>
            <a:prstGeom prst="rect">
              <a:avLst/>
            </a:prstGeom>
          </p:spPr>
          <p:txBody>
            <a:bodyPr wrap="square">
              <a:spAutoFit/>
            </a:bodyPr>
            <a:lstStyle/>
            <a:p>
              <a:r>
                <a:rPr lang="nb-NO" sz="1200" dirty="0">
                  <a:solidFill>
                    <a:schemeClr val="accent2"/>
                  </a:solidFill>
                  <a:latin typeface="Calibri" charset="0"/>
                  <a:ea typeface="ＭＳ Ｐゴシック" charset="-128"/>
                </a:rPr>
                <a:t>http://</a:t>
              </a:r>
              <a:r>
                <a:rPr lang="nb-NO" sz="1200" dirty="0" err="1">
                  <a:solidFill>
                    <a:schemeClr val="accent2"/>
                  </a:solidFill>
                  <a:latin typeface="Calibri" charset="0"/>
                  <a:ea typeface="ＭＳ Ｐゴシック" charset="-128"/>
                </a:rPr>
                <a:t>www.dagligvarehandelen.no</a:t>
              </a:r>
              <a:r>
                <a:rPr lang="nb-NO" sz="1200" dirty="0">
                  <a:solidFill>
                    <a:schemeClr val="accent2"/>
                  </a:solidFill>
                  <a:latin typeface="Calibri" charset="0"/>
                  <a:ea typeface="ＭＳ Ｐゴシック" charset="-128"/>
                </a:rPr>
                <a:t>/svenske-</a:t>
              </a:r>
              <a:r>
                <a:rPr lang="nb-NO" sz="1200" dirty="0" err="1">
                  <a:solidFill>
                    <a:schemeClr val="accent2"/>
                  </a:solidFill>
                  <a:latin typeface="Calibri" charset="0"/>
                  <a:ea typeface="ＭＳ Ｐゴシック" charset="-128"/>
                </a:rPr>
                <a:t>kjopmenn</a:t>
              </a:r>
              <a:r>
                <a:rPr lang="nb-NO" sz="1200" dirty="0">
                  <a:solidFill>
                    <a:schemeClr val="accent2"/>
                  </a:solidFill>
                  <a:latin typeface="Calibri" charset="0"/>
                  <a:ea typeface="ＭＳ Ｐゴシック" charset="-128"/>
                </a:rPr>
                <a:t>-mot-danske-svin</a:t>
              </a:r>
              <a:r>
                <a:rPr lang="nb-NO" sz="1200" dirty="0" smtClean="0">
                  <a:solidFill>
                    <a:schemeClr val="accent2"/>
                  </a:solidFill>
                  <a:latin typeface="Calibri" charset="0"/>
                  <a:ea typeface="ＭＳ Ｐゴシック" charset="-128"/>
                </a:rPr>
                <a:t>/</a:t>
              </a:r>
              <a:endParaRPr lang="nb-NO" sz="1200" dirty="0">
                <a:solidFill>
                  <a:schemeClr val="accent2"/>
                </a:solidFill>
                <a:latin typeface="Calibri" charset="0"/>
                <a:ea typeface="ＭＳ Ｐゴシック" charset="-128"/>
              </a:endParaRPr>
            </a:p>
          </p:txBody>
        </p:sp>
        <p:pic>
          <p:nvPicPr>
            <p:cNvPr id="23" name="Bilde 22"/>
            <p:cNvPicPr>
              <a:picLocks noChangeAspect="1"/>
            </p:cNvPicPr>
            <p:nvPr/>
          </p:nvPicPr>
          <p:blipFill rotWithShape="1">
            <a:blip r:embed="rId3"/>
            <a:srcRect r="7087"/>
            <a:stretch/>
          </p:blipFill>
          <p:spPr>
            <a:xfrm rot="237574">
              <a:off x="6043107" y="2374707"/>
              <a:ext cx="2672621" cy="1918951"/>
            </a:xfrm>
            <a:prstGeom prst="rect">
              <a:avLst/>
            </a:prstGeom>
          </p:spPr>
        </p:pic>
        <p:sp>
          <p:nvSpPr>
            <p:cNvPr id="24" name="TekstSylinder 23"/>
            <p:cNvSpPr txBox="1"/>
            <p:nvPr/>
          </p:nvSpPr>
          <p:spPr>
            <a:xfrm rot="237574">
              <a:off x="5883911" y="4318923"/>
              <a:ext cx="2664296" cy="646331"/>
            </a:xfrm>
            <a:prstGeom prst="rect">
              <a:avLst/>
            </a:prstGeom>
            <a:noFill/>
          </p:spPr>
          <p:txBody>
            <a:bodyPr wrap="square" rtlCol="0">
              <a:spAutoFit/>
            </a:bodyPr>
            <a:lstStyle/>
            <a:p>
              <a:r>
                <a:rPr lang="nb-NO" b="1" dirty="0">
                  <a:solidFill>
                    <a:srgbClr val="A8A9AD"/>
                  </a:solidFill>
                </a:rPr>
                <a:t>Svenske kjøpmenn mot danske svin</a:t>
              </a:r>
              <a:endParaRPr lang="nb-NO" dirty="0">
                <a:solidFill>
                  <a:srgbClr val="A8A9AD"/>
                </a:solidFill>
              </a:endParaRPr>
            </a:p>
          </p:txBody>
        </p:sp>
      </p:grpSp>
      <p:pic>
        <p:nvPicPr>
          <p:cNvPr id="30" name="Bilde 29"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4" y="1412776"/>
            <a:ext cx="532259" cy="585381"/>
          </a:xfrm>
          <a:prstGeom prst="rect">
            <a:avLst/>
          </a:prstGeom>
        </p:spPr>
      </p:pic>
      <p:pic>
        <p:nvPicPr>
          <p:cNvPr id="31" name="Bilde 30" descr="1.png"/>
          <p:cNvPicPr>
            <a:picLocks noChangeAspect="1"/>
          </p:cNvPicPr>
          <p:nvPr/>
        </p:nvPicPr>
        <p:blipFill rotWithShape="1">
          <a:blip r:embed="rId5" cstate="print">
            <a:extLst>
              <a:ext uri="{28A0092B-C50C-407E-A947-70E740481C1C}">
                <a14:useLocalDpi xmlns:a14="http://schemas.microsoft.com/office/drawing/2010/main" val="0"/>
              </a:ext>
            </a:extLst>
          </a:blip>
          <a:srcRect r="57170"/>
          <a:stretch/>
        </p:blipFill>
        <p:spPr>
          <a:xfrm>
            <a:off x="539553" y="4365104"/>
            <a:ext cx="585559" cy="606304"/>
          </a:xfrm>
          <a:prstGeom prst="rect">
            <a:avLst/>
          </a:prstGeom>
        </p:spPr>
      </p:pic>
      <p:pic>
        <p:nvPicPr>
          <p:cNvPr id="38" name="Bilde 37" descr="1.png"/>
          <p:cNvPicPr>
            <a:picLocks noChangeAspect="1"/>
          </p:cNvPicPr>
          <p:nvPr/>
        </p:nvPicPr>
        <p:blipFill rotWithShape="1">
          <a:blip r:embed="rId6" cstate="print">
            <a:extLst>
              <a:ext uri="{28A0092B-C50C-407E-A947-70E740481C1C}">
                <a14:useLocalDpi xmlns:a14="http://schemas.microsoft.com/office/drawing/2010/main" val="0"/>
              </a:ext>
            </a:extLst>
          </a:blip>
          <a:srcRect l="71597" t="-4533" b="-1"/>
          <a:stretch/>
        </p:blipFill>
        <p:spPr>
          <a:xfrm>
            <a:off x="467544" y="2276872"/>
            <a:ext cx="548286" cy="894870"/>
          </a:xfrm>
          <a:prstGeom prst="rect">
            <a:avLst/>
          </a:prstGeom>
        </p:spPr>
      </p:pic>
      <p:sp>
        <p:nvSpPr>
          <p:cNvPr id="25" name="Trapes 24"/>
          <p:cNvSpPr/>
          <p:nvPr/>
        </p:nvSpPr>
        <p:spPr>
          <a:xfrm>
            <a:off x="7607870" y="188640"/>
            <a:ext cx="1080120" cy="720080"/>
          </a:xfrm>
          <a:prstGeom prst="trapezoid">
            <a:avLst>
              <a:gd name="adj" fmla="val 66018"/>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405058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827584" y="404664"/>
            <a:ext cx="6840760" cy="759136"/>
          </a:xfrm>
        </p:spPr>
        <p:txBody>
          <a:bodyPr>
            <a:normAutofit/>
          </a:bodyPr>
          <a:lstStyle/>
          <a:p>
            <a:pPr lvl="0"/>
            <a:r>
              <a:rPr lang="nb-NO" dirty="0" smtClean="0"/>
              <a:t>Konkurransearena</a:t>
            </a:r>
            <a:endParaRPr lang="nb-NO" altLang="nb-NO" dirty="0">
              <a:solidFill>
                <a:schemeClr val="accent4"/>
              </a:solidFill>
              <a:latin typeface="Calibri" charset="0"/>
              <a:ea typeface="ＭＳ Ｐゴシック" charset="-128"/>
            </a:endParaRPr>
          </a:p>
        </p:txBody>
      </p:sp>
      <p:sp>
        <p:nvSpPr>
          <p:cNvPr id="27" name="Likebent trekant 26"/>
          <p:cNvSpPr/>
          <p:nvPr/>
        </p:nvSpPr>
        <p:spPr>
          <a:xfrm>
            <a:off x="7607870" y="181192"/>
            <a:ext cx="1152128" cy="87154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8" name="TekstSylinder 27"/>
          <p:cNvSpPr txBox="1"/>
          <p:nvPr/>
        </p:nvSpPr>
        <p:spPr>
          <a:xfrm>
            <a:off x="7204503" y="1052736"/>
            <a:ext cx="1939497" cy="261610"/>
          </a:xfrm>
          <a:prstGeom prst="rect">
            <a:avLst/>
          </a:prstGeom>
          <a:noFill/>
        </p:spPr>
        <p:txBody>
          <a:bodyPr wrap="square" rtlCol="0">
            <a:spAutoFit/>
          </a:bodyPr>
          <a:lstStyle/>
          <a:p>
            <a:pPr algn="ctr"/>
            <a:r>
              <a:rPr lang="nb-NO" sz="1100" dirty="0" smtClean="0">
                <a:solidFill>
                  <a:schemeClr val="tx1">
                    <a:lumMod val="75000"/>
                    <a:lumOff val="25000"/>
                  </a:schemeClr>
                </a:solidFill>
              </a:rPr>
              <a:t>MERKETS OMGIVELSER</a:t>
            </a:r>
            <a:endParaRPr lang="nb-NO" sz="1100" dirty="0">
              <a:solidFill>
                <a:schemeClr val="tx1">
                  <a:lumMod val="75000"/>
                  <a:lumOff val="25000"/>
                </a:schemeClr>
              </a:solidFill>
            </a:endParaRPr>
          </a:p>
        </p:txBody>
      </p:sp>
      <p:cxnSp>
        <p:nvCxnSpPr>
          <p:cNvPr id="32" name="Rett linje 31"/>
          <p:cNvCxnSpPr/>
          <p:nvPr/>
        </p:nvCxnSpPr>
        <p:spPr>
          <a:xfrm>
            <a:off x="7607870" y="908720"/>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3" name="Rett linje 32"/>
          <p:cNvCxnSpPr/>
          <p:nvPr/>
        </p:nvCxnSpPr>
        <p:spPr>
          <a:xfrm>
            <a:off x="7607870" y="764704"/>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4" name="Rett linje 33"/>
          <p:cNvCxnSpPr/>
          <p:nvPr/>
        </p:nvCxnSpPr>
        <p:spPr>
          <a:xfrm>
            <a:off x="7607870" y="620688"/>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 name="Plassholder for innhold 1"/>
          <p:cNvSpPr>
            <a:spLocks noGrp="1"/>
          </p:cNvSpPr>
          <p:nvPr>
            <p:ph idx="1"/>
          </p:nvPr>
        </p:nvSpPr>
        <p:spPr>
          <a:xfrm>
            <a:off x="1187624" y="1484784"/>
            <a:ext cx="5616624" cy="4643470"/>
          </a:xfrm>
        </p:spPr>
        <p:txBody>
          <a:bodyPr>
            <a:normAutofit/>
          </a:bodyPr>
          <a:lstStyle/>
          <a:p>
            <a:pPr marL="0" indent="0">
              <a:buNone/>
            </a:pPr>
            <a:r>
              <a:rPr lang="nb-NO" b="1" dirty="0">
                <a:solidFill>
                  <a:schemeClr val="accent4"/>
                </a:solidFill>
                <a:latin typeface="Arial"/>
                <a:ea typeface="ＭＳ Ｐゴシック" charset="-128"/>
                <a:cs typeface="Arial"/>
              </a:rPr>
              <a:t>Viktige tendenser siste året: </a:t>
            </a:r>
          </a:p>
          <a:p>
            <a:pPr marL="0" indent="0">
              <a:buNone/>
            </a:pPr>
            <a:r>
              <a:rPr lang="nb-NO" i="1" dirty="0" smtClean="0">
                <a:solidFill>
                  <a:schemeClr val="accent4"/>
                </a:solidFill>
                <a:latin typeface="Arial"/>
                <a:ea typeface="ＭＳ Ｐゴシック" charset="-128"/>
                <a:cs typeface="Arial"/>
              </a:rPr>
              <a:t>Positivt </a:t>
            </a:r>
            <a:r>
              <a:rPr lang="nb-NO" i="1" dirty="0">
                <a:solidFill>
                  <a:schemeClr val="accent4"/>
                </a:solidFill>
                <a:latin typeface="Arial"/>
                <a:ea typeface="ＭＳ Ｐゴシック" charset="-128"/>
                <a:cs typeface="Arial"/>
              </a:rPr>
              <a:t>at blitt mer fokus på opprinnelse/opphav og faktisk merking, gjennom «svensk kjøtt», «svensk flesk», «svensk </a:t>
            </a:r>
            <a:r>
              <a:rPr lang="nb-NO" i="1" dirty="0" err="1">
                <a:solidFill>
                  <a:schemeClr val="accent4"/>
                </a:solidFill>
                <a:latin typeface="Arial"/>
                <a:ea typeface="ＭＳ Ｐゴシック" charset="-128"/>
                <a:cs typeface="Arial"/>
              </a:rPr>
              <a:t>fogel</a:t>
            </a:r>
            <a:r>
              <a:rPr lang="nb-NO" i="1" dirty="0">
                <a:solidFill>
                  <a:schemeClr val="accent4"/>
                </a:solidFill>
                <a:latin typeface="Arial"/>
                <a:ea typeface="ＭＳ Ｐゴシック" charset="-128"/>
                <a:cs typeface="Arial"/>
              </a:rPr>
              <a:t>».</a:t>
            </a:r>
          </a:p>
          <a:p>
            <a:pPr marL="0" indent="0">
              <a:buNone/>
            </a:pPr>
            <a:endParaRPr lang="nb-NO" b="1" i="1" dirty="0">
              <a:solidFill>
                <a:schemeClr val="accent4"/>
              </a:solidFill>
              <a:latin typeface="Arial"/>
              <a:ea typeface="ＭＳ Ｐゴシック" charset="-128"/>
              <a:cs typeface="Arial"/>
            </a:endParaRPr>
          </a:p>
          <a:p>
            <a:pPr marL="0" indent="0">
              <a:buNone/>
            </a:pPr>
            <a:r>
              <a:rPr lang="nb-NO" b="1" dirty="0">
                <a:solidFill>
                  <a:srgbClr val="595959"/>
                </a:solidFill>
                <a:latin typeface="Arial"/>
                <a:ea typeface="ＭＳ Ｐゴシック" charset="-128"/>
                <a:cs typeface="Arial"/>
              </a:rPr>
              <a:t>Konsekvenser:</a:t>
            </a:r>
          </a:p>
          <a:p>
            <a:pPr marL="0" indent="0">
              <a:buNone/>
            </a:pPr>
            <a:r>
              <a:rPr lang="nb-NO" dirty="0">
                <a:solidFill>
                  <a:srgbClr val="595959"/>
                </a:solidFill>
                <a:latin typeface="Arial"/>
                <a:ea typeface="ＭＳ Ｐゴシック" charset="-128"/>
                <a:cs typeface="Arial"/>
              </a:rPr>
              <a:t>Ikke noe profilert merke for «svensk fisk» - Ikke nok svensk fisk til å fokusere på det. </a:t>
            </a:r>
          </a:p>
          <a:p>
            <a:pPr marL="0" indent="0">
              <a:buNone/>
            </a:pPr>
            <a:r>
              <a:rPr lang="nb-NO" dirty="0">
                <a:solidFill>
                  <a:srgbClr val="595959"/>
                </a:solidFill>
                <a:latin typeface="Arial"/>
                <a:ea typeface="ＭＳ Ｐゴシック" charset="-128"/>
                <a:cs typeface="Arial"/>
              </a:rPr>
              <a:t>Norsk «nærmest» </a:t>
            </a:r>
          </a:p>
          <a:p>
            <a:pPr marL="0" indent="0">
              <a:buNone/>
            </a:pPr>
            <a:endParaRPr lang="nb-NO" dirty="0">
              <a:solidFill>
                <a:srgbClr val="595959"/>
              </a:solidFill>
              <a:latin typeface="Arial"/>
              <a:ea typeface="ＭＳ Ｐゴシック" charset="-128"/>
              <a:cs typeface="Arial"/>
            </a:endParaRPr>
          </a:p>
          <a:p>
            <a:pPr marL="0" indent="0">
              <a:buNone/>
            </a:pPr>
            <a:r>
              <a:rPr lang="nb-NO" b="1" dirty="0" smtClean="0">
                <a:solidFill>
                  <a:schemeClr val="tx1">
                    <a:lumMod val="65000"/>
                    <a:lumOff val="35000"/>
                  </a:schemeClr>
                </a:solidFill>
                <a:latin typeface="Arial"/>
                <a:ea typeface="ＭＳ Ｐゴシック" charset="-128"/>
                <a:cs typeface="Arial"/>
              </a:rPr>
              <a:t>Hva </a:t>
            </a:r>
            <a:r>
              <a:rPr lang="nb-NO" b="1" dirty="0">
                <a:solidFill>
                  <a:schemeClr val="tx1">
                    <a:lumMod val="65000"/>
                    <a:lumOff val="35000"/>
                  </a:schemeClr>
                </a:solidFill>
                <a:latin typeface="Arial"/>
                <a:ea typeface="ＭＳ Ｐゴシック" charset="-128"/>
                <a:cs typeface="Arial"/>
              </a:rPr>
              <a:t>dette betyr for norsk sjømat i </a:t>
            </a:r>
            <a:r>
              <a:rPr lang="nb-NO" b="1" dirty="0" smtClean="0">
                <a:solidFill>
                  <a:schemeClr val="tx1">
                    <a:lumMod val="65000"/>
                    <a:lumOff val="35000"/>
                  </a:schemeClr>
                </a:solidFill>
                <a:latin typeface="Arial"/>
                <a:ea typeface="ＭＳ Ｐゴシック" charset="-128"/>
                <a:cs typeface="Arial"/>
              </a:rPr>
              <a:t>planperioden:</a:t>
            </a:r>
          </a:p>
          <a:p>
            <a:r>
              <a:rPr lang="nb-NO" dirty="0" smtClean="0">
                <a:solidFill>
                  <a:srgbClr val="595959"/>
                </a:solidFill>
                <a:latin typeface="Arial"/>
                <a:ea typeface="ＭＳ Ｐゴシック" charset="-128"/>
                <a:cs typeface="Arial"/>
              </a:rPr>
              <a:t>Norge-merket kan få sterkere relevans</a:t>
            </a:r>
          </a:p>
          <a:p>
            <a:r>
              <a:rPr lang="nb-NO" dirty="0" smtClean="0">
                <a:solidFill>
                  <a:srgbClr val="595959"/>
                </a:solidFill>
                <a:latin typeface="Arial"/>
                <a:ea typeface="ＭＳ Ｐゴシック" charset="-128"/>
                <a:cs typeface="Arial"/>
              </a:rPr>
              <a:t>De </a:t>
            </a:r>
            <a:r>
              <a:rPr lang="nb-NO" dirty="0">
                <a:solidFill>
                  <a:srgbClr val="595959"/>
                </a:solidFill>
                <a:latin typeface="Arial"/>
                <a:ea typeface="ＭＳ Ｐゴシック" charset="-128"/>
                <a:cs typeface="Arial"/>
              </a:rPr>
              <a:t>store artene burde ha nytte av det, men samtidig viktig at det brukes/vises bredden av norsk sjømat for å bidra til følelsen av at norsk sjømat er «nærest</a:t>
            </a:r>
            <a:r>
              <a:rPr lang="nb-NO" dirty="0">
                <a:solidFill>
                  <a:schemeClr val="tx1">
                    <a:lumMod val="75000"/>
                    <a:lumOff val="25000"/>
                  </a:schemeClr>
                </a:solidFill>
                <a:latin typeface="Arial"/>
                <a:ea typeface="ＭＳ Ｐゴシック" charset="-128"/>
                <a:cs typeface="Arial"/>
              </a:rPr>
              <a:t>».</a:t>
            </a:r>
            <a:endParaRPr lang="nb-NO" dirty="0">
              <a:solidFill>
                <a:schemeClr val="tx1">
                  <a:lumMod val="75000"/>
                  <a:lumOff val="25000"/>
                </a:schemeClr>
              </a:solidFill>
              <a:latin typeface="Arial"/>
              <a:cs typeface="Arial"/>
            </a:endParaRPr>
          </a:p>
        </p:txBody>
      </p:sp>
      <p:pic>
        <p:nvPicPr>
          <p:cNvPr id="30" name="Bilde 29"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4" y="1412776"/>
            <a:ext cx="532259" cy="585381"/>
          </a:xfrm>
          <a:prstGeom prst="rect">
            <a:avLst/>
          </a:prstGeom>
        </p:spPr>
      </p:pic>
      <p:pic>
        <p:nvPicPr>
          <p:cNvPr id="31" name="Bilde 30" descr="1.png"/>
          <p:cNvPicPr>
            <a:picLocks noChangeAspect="1"/>
          </p:cNvPicPr>
          <p:nvPr/>
        </p:nvPicPr>
        <p:blipFill rotWithShape="1">
          <a:blip r:embed="rId4" cstate="print">
            <a:extLst>
              <a:ext uri="{28A0092B-C50C-407E-A947-70E740481C1C}">
                <a14:useLocalDpi xmlns:a14="http://schemas.microsoft.com/office/drawing/2010/main" val="0"/>
              </a:ext>
            </a:extLst>
          </a:blip>
          <a:srcRect r="57170"/>
          <a:stretch/>
        </p:blipFill>
        <p:spPr>
          <a:xfrm>
            <a:off x="539553" y="4653136"/>
            <a:ext cx="585559" cy="606304"/>
          </a:xfrm>
          <a:prstGeom prst="rect">
            <a:avLst/>
          </a:prstGeom>
        </p:spPr>
      </p:pic>
      <p:pic>
        <p:nvPicPr>
          <p:cNvPr id="38" name="Bilde 37" descr="1.png"/>
          <p:cNvPicPr>
            <a:picLocks noChangeAspect="1"/>
          </p:cNvPicPr>
          <p:nvPr/>
        </p:nvPicPr>
        <p:blipFill rotWithShape="1">
          <a:blip r:embed="rId5" cstate="print">
            <a:extLst>
              <a:ext uri="{28A0092B-C50C-407E-A947-70E740481C1C}">
                <a14:useLocalDpi xmlns:a14="http://schemas.microsoft.com/office/drawing/2010/main" val="0"/>
              </a:ext>
            </a:extLst>
          </a:blip>
          <a:srcRect l="71597" t="-4533" b="-1"/>
          <a:stretch/>
        </p:blipFill>
        <p:spPr>
          <a:xfrm>
            <a:off x="467544" y="2924944"/>
            <a:ext cx="548286" cy="894870"/>
          </a:xfrm>
          <a:prstGeom prst="rect">
            <a:avLst/>
          </a:prstGeom>
        </p:spPr>
      </p:pic>
      <p:grpSp>
        <p:nvGrpSpPr>
          <p:cNvPr id="21" name="Gruppe 20"/>
          <p:cNvGrpSpPr/>
          <p:nvPr/>
        </p:nvGrpSpPr>
        <p:grpSpPr>
          <a:xfrm rot="163135">
            <a:off x="7137225" y="3468809"/>
            <a:ext cx="1724363" cy="1935895"/>
            <a:chOff x="5940152" y="2564904"/>
            <a:chExt cx="2880320" cy="3233654"/>
          </a:xfrm>
        </p:grpSpPr>
        <p:sp>
          <p:nvSpPr>
            <p:cNvPr id="22" name="Rektangel 21"/>
            <p:cNvSpPr/>
            <p:nvPr/>
          </p:nvSpPr>
          <p:spPr>
            <a:xfrm>
              <a:off x="5940152" y="2564904"/>
              <a:ext cx="2880320" cy="3233654"/>
            </a:xfrm>
            <a:prstGeom prst="rect">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3" name="Bilde 22"/>
            <p:cNvPicPr>
              <a:picLocks noChangeAspect="1"/>
            </p:cNvPicPr>
            <p:nvPr/>
          </p:nvPicPr>
          <p:blipFill>
            <a:blip r:embed="rId6"/>
            <a:stretch>
              <a:fillRect/>
            </a:stretch>
          </p:blipFill>
          <p:spPr>
            <a:xfrm>
              <a:off x="6012160" y="2753520"/>
              <a:ext cx="2736304" cy="2760447"/>
            </a:xfrm>
            <a:prstGeom prst="rect">
              <a:avLst/>
            </a:prstGeom>
          </p:spPr>
        </p:pic>
        <p:pic>
          <p:nvPicPr>
            <p:cNvPr id="24" name="Bilde 23"/>
            <p:cNvPicPr>
              <a:picLocks noChangeAspect="1"/>
            </p:cNvPicPr>
            <p:nvPr/>
          </p:nvPicPr>
          <p:blipFill rotWithShape="1">
            <a:blip r:embed="rId7">
              <a:duotone>
                <a:schemeClr val="accent1">
                  <a:shade val="45000"/>
                  <a:satMod val="135000"/>
                </a:schemeClr>
                <a:prstClr val="white"/>
              </a:duotone>
              <a:alphaModFix amt="65000"/>
            </a:blip>
            <a:srcRect l="3807" t="3651" r="2546" b="26655"/>
            <a:stretch/>
          </p:blipFill>
          <p:spPr>
            <a:xfrm>
              <a:off x="6572652" y="3408929"/>
              <a:ext cx="1527740" cy="1606214"/>
            </a:xfrm>
            <a:prstGeom prst="ellipse">
              <a:avLst/>
            </a:prstGeom>
          </p:spPr>
        </p:pic>
      </p:grpSp>
      <p:pic>
        <p:nvPicPr>
          <p:cNvPr id="42" name="Bilde 41"/>
          <p:cNvPicPr>
            <a:picLocks noChangeAspect="1"/>
          </p:cNvPicPr>
          <p:nvPr/>
        </p:nvPicPr>
        <p:blipFill>
          <a:blip r:embed="rId8"/>
          <a:stretch>
            <a:fillRect/>
          </a:stretch>
        </p:blipFill>
        <p:spPr>
          <a:xfrm>
            <a:off x="7452320" y="1916832"/>
            <a:ext cx="1224136" cy="875988"/>
          </a:xfrm>
          <a:prstGeom prst="rect">
            <a:avLst/>
          </a:prstGeom>
        </p:spPr>
      </p:pic>
      <p:pic>
        <p:nvPicPr>
          <p:cNvPr id="43" name="Bilde 42"/>
          <p:cNvPicPr>
            <a:picLocks noChangeAspect="1"/>
          </p:cNvPicPr>
          <p:nvPr/>
        </p:nvPicPr>
        <p:blipFill>
          <a:blip r:embed="rId9"/>
          <a:stretch>
            <a:fillRect/>
          </a:stretch>
        </p:blipFill>
        <p:spPr>
          <a:xfrm>
            <a:off x="6912198" y="2955825"/>
            <a:ext cx="1475131" cy="712814"/>
          </a:xfrm>
          <a:prstGeom prst="rect">
            <a:avLst/>
          </a:prstGeom>
        </p:spPr>
      </p:pic>
      <p:sp>
        <p:nvSpPr>
          <p:cNvPr id="25" name="Trapes 24"/>
          <p:cNvSpPr/>
          <p:nvPr/>
        </p:nvSpPr>
        <p:spPr>
          <a:xfrm>
            <a:off x="7607870" y="188640"/>
            <a:ext cx="1080120" cy="720080"/>
          </a:xfrm>
          <a:prstGeom prst="trapezoid">
            <a:avLst>
              <a:gd name="adj" fmla="val 66018"/>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373843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pPr lvl="0"/>
            <a:r>
              <a:rPr lang="nb-NO" dirty="0" smtClean="0"/>
              <a:t>målgruppe</a:t>
            </a:r>
            <a:endParaRPr lang="nb-NO" altLang="nb-NO" dirty="0"/>
          </a:p>
        </p:txBody>
      </p:sp>
      <p:sp>
        <p:nvSpPr>
          <p:cNvPr id="8" name="Plassholder for innhold 7"/>
          <p:cNvSpPr>
            <a:spLocks noGrp="1"/>
          </p:cNvSpPr>
          <p:nvPr>
            <p:ph type="body" sz="quarter" idx="14"/>
          </p:nvPr>
        </p:nvSpPr>
        <p:spPr/>
        <p:txBody>
          <a:bodyPr/>
          <a:lstStyle/>
          <a:p>
            <a:pPr marL="0" indent="0">
              <a:buNone/>
            </a:pPr>
            <a:r>
              <a:rPr lang="nb-NO" sz="1600" dirty="0" smtClean="0"/>
              <a:t>Overordnet er dagens tyngdepunkt </a:t>
            </a:r>
            <a:r>
              <a:rPr lang="nb-NO" sz="1600" dirty="0" err="1" smtClean="0"/>
              <a:t>ift</a:t>
            </a:r>
            <a:r>
              <a:rPr lang="nb-NO" sz="1600" dirty="0" smtClean="0"/>
              <a:t>. forbruk 50+ totalt sett. Høy utdannelse, høy inntekt, helse- og miljøbevisste. Laksen skiller seg ut med et høyere konsum blant alle alderstrinn, også yngre, og er barnefamiliens favorittfisk.</a:t>
            </a:r>
            <a:br>
              <a:rPr lang="nb-NO" sz="1600" dirty="0" smtClean="0"/>
            </a:br>
            <a:endParaRPr lang="nb-NO" sz="1600" dirty="0" smtClean="0"/>
          </a:p>
          <a:p>
            <a:pPr marL="0" indent="0">
              <a:buNone/>
            </a:pPr>
            <a:r>
              <a:rPr lang="nb-NO" sz="1600" b="1" dirty="0" smtClean="0"/>
              <a:t>Primær målgruppe:</a:t>
            </a:r>
            <a:r>
              <a:rPr lang="nb-NO" sz="1600" dirty="0" smtClean="0"/>
              <a:t> Matentusiasten.</a:t>
            </a:r>
            <a:br>
              <a:rPr lang="nb-NO" sz="1600" dirty="0" smtClean="0"/>
            </a:br>
            <a:r>
              <a:rPr lang="nb-NO" sz="1600" dirty="0" smtClean="0"/>
              <a:t>Voksende gruppe, opprinnelse er relevant for dem, de er gode ambassadører.</a:t>
            </a:r>
            <a:br>
              <a:rPr lang="nb-NO" sz="1600" dirty="0" smtClean="0"/>
            </a:br>
            <a:endParaRPr lang="nb-NO" sz="1600" dirty="0" smtClean="0"/>
          </a:p>
          <a:p>
            <a:pPr marL="0" indent="0">
              <a:buNone/>
            </a:pPr>
            <a:r>
              <a:rPr lang="nb-NO" sz="1600" b="1" dirty="0" smtClean="0"/>
              <a:t>Sekundær målgruppe:</a:t>
            </a:r>
            <a:r>
              <a:rPr lang="nb-NO" sz="1600" dirty="0" smtClean="0"/>
              <a:t> Barnefamilier. De er strategisk viktige for volum. Stort vekstpotensial for gruppen. Langsiktig, fordi barna er fremtidens konsument/innkjøper.</a:t>
            </a:r>
            <a:endParaRPr lang="nb-NO" sz="1600" dirty="0"/>
          </a:p>
        </p:txBody>
      </p:sp>
      <p:sp>
        <p:nvSpPr>
          <p:cNvPr id="9" name="Plassholder for innhold 8"/>
          <p:cNvSpPr>
            <a:spLocks noGrp="1"/>
          </p:cNvSpPr>
          <p:nvPr>
            <p:ph type="body" sz="quarter" idx="15"/>
          </p:nvPr>
        </p:nvSpPr>
        <p:spPr/>
        <p:txBody>
          <a:bodyPr>
            <a:normAutofit/>
          </a:bodyPr>
          <a:lstStyle/>
          <a:p>
            <a:pPr marL="0" indent="0">
              <a:buNone/>
            </a:pPr>
            <a:r>
              <a:rPr lang="nb-NO" sz="1600" dirty="0" smtClean="0"/>
              <a:t>Lykkes med å få et høyere konsum tidligere. Også for laks som er sterk i alle alderssegmenter er det fortsatt et potensial å øke frekvens jevnt over. </a:t>
            </a:r>
          </a:p>
          <a:p>
            <a:pPr marL="0" indent="0">
              <a:buNone/>
            </a:pPr>
            <a:endParaRPr lang="nb-NO" sz="1600" dirty="0" smtClean="0"/>
          </a:p>
          <a:p>
            <a:pPr marL="0" indent="0">
              <a:buNone/>
            </a:pPr>
            <a:r>
              <a:rPr lang="nb-NO" sz="1600" dirty="0" smtClean="0"/>
              <a:t>Opprettholde dagens primær- og sekundærmålgrupper.</a:t>
            </a:r>
          </a:p>
          <a:p>
            <a:pPr marL="0" lvl="0" indent="0">
              <a:buNone/>
            </a:pPr>
            <a:endParaRPr lang="nb-NO" altLang="nb-NO" sz="1600" dirty="0"/>
          </a:p>
        </p:txBody>
      </p:sp>
      <p:sp>
        <p:nvSpPr>
          <p:cNvPr id="41" name="Likebent trekant 40"/>
          <p:cNvSpPr/>
          <p:nvPr/>
        </p:nvSpPr>
        <p:spPr>
          <a:xfrm>
            <a:off x="7607870" y="181192"/>
            <a:ext cx="1152128" cy="87154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2" name="TekstSylinder 41"/>
          <p:cNvSpPr txBox="1"/>
          <p:nvPr/>
        </p:nvSpPr>
        <p:spPr>
          <a:xfrm>
            <a:off x="7204503" y="1052736"/>
            <a:ext cx="1939497" cy="261610"/>
          </a:xfrm>
          <a:prstGeom prst="rect">
            <a:avLst/>
          </a:prstGeom>
          <a:noFill/>
        </p:spPr>
        <p:txBody>
          <a:bodyPr wrap="square" rtlCol="0">
            <a:spAutoFit/>
          </a:bodyPr>
          <a:lstStyle/>
          <a:p>
            <a:pPr algn="ctr"/>
            <a:r>
              <a:rPr lang="nb-NO" sz="1100" dirty="0" smtClean="0">
                <a:solidFill>
                  <a:schemeClr val="tx1">
                    <a:lumMod val="75000"/>
                    <a:lumOff val="25000"/>
                  </a:schemeClr>
                </a:solidFill>
              </a:rPr>
              <a:t>MÅLGRUPPE</a:t>
            </a:r>
            <a:endParaRPr lang="nb-NO" sz="1100" dirty="0">
              <a:solidFill>
                <a:schemeClr val="tx1">
                  <a:lumMod val="75000"/>
                  <a:lumOff val="25000"/>
                </a:schemeClr>
              </a:solidFill>
            </a:endParaRPr>
          </a:p>
        </p:txBody>
      </p:sp>
      <p:cxnSp>
        <p:nvCxnSpPr>
          <p:cNvPr id="43" name="Rett linje 42"/>
          <p:cNvCxnSpPr/>
          <p:nvPr/>
        </p:nvCxnSpPr>
        <p:spPr>
          <a:xfrm>
            <a:off x="7607870" y="908720"/>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4" name="Rett linje 43"/>
          <p:cNvCxnSpPr/>
          <p:nvPr/>
        </p:nvCxnSpPr>
        <p:spPr>
          <a:xfrm>
            <a:off x="7607870" y="764704"/>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5" name="Rett linje 44"/>
          <p:cNvCxnSpPr/>
          <p:nvPr/>
        </p:nvCxnSpPr>
        <p:spPr>
          <a:xfrm>
            <a:off x="7607870" y="620688"/>
            <a:ext cx="1152128"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0" name="Trapes 19"/>
          <p:cNvSpPr/>
          <p:nvPr/>
        </p:nvSpPr>
        <p:spPr>
          <a:xfrm>
            <a:off x="7482557" y="908720"/>
            <a:ext cx="1356618" cy="144016"/>
          </a:xfrm>
          <a:prstGeom prst="trapezoid">
            <a:avLst>
              <a:gd name="adj" fmla="val 3032"/>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 name="Trapes 13"/>
          <p:cNvSpPr/>
          <p:nvPr/>
        </p:nvSpPr>
        <p:spPr>
          <a:xfrm>
            <a:off x="7607870" y="188640"/>
            <a:ext cx="1080120" cy="576064"/>
          </a:xfrm>
          <a:prstGeom prst="trapezoid">
            <a:avLst>
              <a:gd name="adj" fmla="val 66018"/>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645858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EEF Color">
      <a:dk1>
        <a:sysClr val="windowText" lastClr="000000"/>
      </a:dk1>
      <a:lt1>
        <a:sysClr val="window" lastClr="FFFFFF"/>
      </a:lt1>
      <a:dk2>
        <a:srgbClr val="1F497D"/>
      </a:dk2>
      <a:lt2>
        <a:srgbClr val="EEECE1"/>
      </a:lt2>
      <a:accent1>
        <a:srgbClr val="00578E"/>
      </a:accent1>
      <a:accent2>
        <a:srgbClr val="A8A9AD"/>
      </a:accent2>
      <a:accent3>
        <a:srgbClr val="B12A1C"/>
      </a:accent3>
      <a:accent4>
        <a:srgbClr val="0080C5"/>
      </a:accent4>
      <a:accent5>
        <a:srgbClr val="E8A712"/>
      </a:accent5>
      <a:accent6>
        <a:srgbClr val="A39161"/>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2760</TotalTime>
  <Words>2403</Words>
  <Application>Microsoft Macintosh PowerPoint</Application>
  <PresentationFormat>Skjermfremvisning (4:3)</PresentationFormat>
  <Paragraphs>292</Paragraphs>
  <Slides>21</Slides>
  <Notes>20</Notes>
  <HiddenSlides>0</HiddenSlides>
  <MMClips>0</MMClips>
  <ScaleCrop>false</ScaleCrop>
  <HeadingPairs>
    <vt:vector size="4" baseType="variant">
      <vt:variant>
        <vt:lpstr>Tema</vt:lpstr>
      </vt:variant>
      <vt:variant>
        <vt:i4>1</vt:i4>
      </vt:variant>
      <vt:variant>
        <vt:lpstr>Lysbildetitler</vt:lpstr>
      </vt:variant>
      <vt:variant>
        <vt:i4>21</vt:i4>
      </vt:variant>
    </vt:vector>
  </HeadingPairs>
  <TitlesOfParts>
    <vt:vector size="22" baseType="lpstr">
      <vt:lpstr>blank</vt:lpstr>
      <vt:lpstr>Posisjonering v0.1 sVerige</vt:lpstr>
      <vt:lpstr>Posisjoneringspyramiden  (NB: «opp-ned»)</vt:lpstr>
      <vt:lpstr>Posisjoneringspyramiden </vt:lpstr>
      <vt:lpstr>Posisjonering</vt:lpstr>
      <vt:lpstr>ENDRINGER I PLANPERIODEN</vt:lpstr>
      <vt:lpstr>Merkets omgivelser / konkurransearena – hvem konkurrer vi mot, substitutter?</vt:lpstr>
      <vt:lpstr>Konkurransearena</vt:lpstr>
      <vt:lpstr>Konkurransearena</vt:lpstr>
      <vt:lpstr>målgruppe</vt:lpstr>
      <vt:lpstr>målgruppe</vt:lpstr>
      <vt:lpstr>målgruppe</vt:lpstr>
      <vt:lpstr>Målgruppe</vt:lpstr>
      <vt:lpstr>målgruppe</vt:lpstr>
      <vt:lpstr>Målgruppe</vt:lpstr>
      <vt:lpstr>VIKTIGSTE KJØPS- OG BRUKSSITUASJON</vt:lpstr>
      <vt:lpstr>VIKTIGSTE behov (og innsikt)</vt:lpstr>
      <vt:lpstr>Viktigste behov (b2c)</vt:lpstr>
      <vt:lpstr>Viktigste behov (b2b)</vt:lpstr>
      <vt:lpstr>Viktigste behov (b2P)</vt:lpstr>
      <vt:lpstr>Diskriminerende fordel og bevis</vt:lpstr>
      <vt:lpstr>diskriminerende Fordel  og bevis</vt:lpstr>
    </vt:vector>
  </TitlesOfParts>
  <Company>Norwegian Seafood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Underlag posisjoneringsarbeid</dc:title>
  <dc:creator>Catherine Munkvold</dc:creator>
  <dc:description>Dev by addpoint.no</dc:description>
  <cp:lastModifiedBy>Catherine Munkvold</cp:lastModifiedBy>
  <cp:revision>129</cp:revision>
  <dcterms:created xsi:type="dcterms:W3CDTF">2013-10-09T19:45:56Z</dcterms:created>
  <dcterms:modified xsi:type="dcterms:W3CDTF">2016-03-07T20:39:08Z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v by">
    <vt:lpwstr>addpoint.no</vt:lpwstr>
  </property>
</Properties>
</file>